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7" r:id="rId3"/>
    <p:sldId id="266" r:id="rId4"/>
    <p:sldId id="280" r:id="rId5"/>
    <p:sldId id="257" r:id="rId6"/>
    <p:sldId id="268" r:id="rId7"/>
    <p:sldId id="269" r:id="rId8"/>
    <p:sldId id="270" r:id="rId9"/>
    <p:sldId id="271" r:id="rId10"/>
    <p:sldId id="272" r:id="rId11"/>
    <p:sldId id="273" r:id="rId12"/>
    <p:sldId id="274" r:id="rId13"/>
    <p:sldId id="275" r:id="rId14"/>
    <p:sldId id="279" r:id="rId15"/>
    <p:sldId id="276" r:id="rId16"/>
    <p:sldId id="277" r:id="rId17"/>
    <p:sldId id="278"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32" autoAdjust="0"/>
    <p:restoredTop sz="94671" autoAdjust="0"/>
  </p:normalViewPr>
  <p:slideViewPr>
    <p:cSldViewPr>
      <p:cViewPr varScale="1">
        <p:scale>
          <a:sx n="80" d="100"/>
          <a:sy n="80" d="100"/>
        </p:scale>
        <p:origin x="-474"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4CB005-F725-4960-8821-382246E99797}" type="datetimeFigureOut">
              <a:rPr lang="en-US" smtClean="0"/>
              <a:pPr/>
              <a:t>1/10/2013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6D41E9-9FA4-4A0C-B835-6B813AA19715}" type="slidenum">
              <a:rPr lang="en-US" smtClean="0"/>
              <a:pPr/>
              <a:t>‹#›</a:t>
            </a:fld>
            <a:endParaRPr lang="en-US"/>
          </a:p>
        </p:txBody>
      </p:sp>
    </p:spTree>
    <p:extLst>
      <p:ext uri="{BB962C8B-B14F-4D97-AF65-F5344CB8AC3E}">
        <p14:creationId xmlns:p14="http://schemas.microsoft.com/office/powerpoint/2010/main" xmlns="" val="2767995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A4E6E0E-84A6-4F69-A1E4-EF3E1BA3BD7F}" type="slidenum">
              <a:rPr lang="en-US">
                <a:latin typeface="Calibri" pitchFamily="34" charset="0"/>
              </a:rPr>
              <a:pPr eaLnBrk="1" hangingPunct="1"/>
              <a:t>2</a:t>
            </a:fld>
            <a:endParaRPr 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6D41E9-9FA4-4A0C-B835-6B813AA19715}" type="slidenum">
              <a:rPr lang="en-US" smtClean="0"/>
              <a:pPr/>
              <a:t>5</a:t>
            </a:fld>
            <a:endParaRPr lang="en-US"/>
          </a:p>
        </p:txBody>
      </p:sp>
    </p:spTree>
    <p:extLst>
      <p:ext uri="{BB962C8B-B14F-4D97-AF65-F5344CB8AC3E}">
        <p14:creationId xmlns:p14="http://schemas.microsoft.com/office/powerpoint/2010/main" xmlns="" val="4197746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A6460F4-5D53-493A-9CE2-11DFD508688F}" type="slidenum">
              <a:rPr lang="en-US">
                <a:latin typeface="Calibri" pitchFamily="34" charset="0"/>
              </a:rPr>
              <a:pPr eaLnBrk="1" hangingPunct="1"/>
              <a:t>15</a:t>
            </a:fld>
            <a:endParaRPr 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7A9F17-6F24-4BC5-9A4C-348FE81E9027}" type="slidenum">
              <a:rPr lang="en-US">
                <a:latin typeface="Calibri" pitchFamily="34" charset="0"/>
              </a:rPr>
              <a:pPr eaLnBrk="1" hangingPunct="1"/>
              <a:t>16</a:t>
            </a:fld>
            <a:endParaRPr 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CCDA236-7AF4-4DAC-B004-22F5A21D0380}" type="slidenum">
              <a:rPr lang="en-US">
                <a:latin typeface="Calibri" pitchFamily="34" charset="0"/>
              </a:rPr>
              <a:pPr eaLnBrk="1" hangingPunct="1"/>
              <a:t>17</a:t>
            </a:fld>
            <a:endParaRPr lang="en-U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CCDA236-7AF4-4DAC-B004-22F5A21D0380}" type="slidenum">
              <a:rPr lang="en-US">
                <a:latin typeface="Calibri" pitchFamily="34" charset="0"/>
              </a:rPr>
              <a:pPr eaLnBrk="1" hangingPunct="1"/>
              <a:t>18</a:t>
            </a:fld>
            <a:endParaRPr 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1BAFC0A-AE98-4223-BD0F-962B011FD4AF}"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3554774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BAFC0A-AE98-4223-BD0F-962B011FD4AF}"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187341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BAFC0A-AE98-4223-BD0F-962B011FD4AF}"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3356216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BAFC0A-AE98-4223-BD0F-962B011FD4AF}"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3487067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BAFC0A-AE98-4223-BD0F-962B011FD4AF}"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2072014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BAFC0A-AE98-4223-BD0F-962B011FD4AF}"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51791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BAFC0A-AE98-4223-BD0F-962B011FD4AF}" type="datetimeFigureOut">
              <a:rPr lang="en-US" smtClean="0"/>
              <a:pPr/>
              <a:t>1/10/2013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288673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BAFC0A-AE98-4223-BD0F-962B011FD4AF}"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1570800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BAFC0A-AE98-4223-BD0F-962B011FD4AF}" type="datetimeFigureOut">
              <a:rPr lang="en-US" smtClean="0"/>
              <a:pPr/>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339346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BAFC0A-AE98-4223-BD0F-962B011FD4AF}"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2822790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BAFC0A-AE98-4223-BD0F-962B011FD4AF}"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1226866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AFC0A-AE98-4223-BD0F-962B011FD4AF}" type="datetimeFigureOut">
              <a:rPr lang="en-US" smtClean="0"/>
              <a:pPr/>
              <a:t>1/10/2013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546821-A39E-4147-A3F2-78043BE776D4}" type="slidenum">
              <a:rPr lang="en-US" smtClean="0"/>
              <a:pPr/>
              <a:t>‹#›</a:t>
            </a:fld>
            <a:endParaRPr lang="en-US"/>
          </a:p>
        </p:txBody>
      </p:sp>
    </p:spTree>
    <p:extLst>
      <p:ext uri="{BB962C8B-B14F-4D97-AF65-F5344CB8AC3E}">
        <p14:creationId xmlns:p14="http://schemas.microsoft.com/office/powerpoint/2010/main" xmlns="" val="3161758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1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13.xml.rels><?xml version="1.0" encoding="UTF-8" standalone="yes"?>
<Relationships xmlns="http://schemas.openxmlformats.org/package/2006/relationships"><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1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16.xml.rels><?xml version="1.0" encoding="UTF-8" standalone="yes"?>
<Relationships xmlns="http://schemas.openxmlformats.org/package/2006/relationships"><Relationship Id="rId3" Type="http://schemas.openxmlformats.org/officeDocument/2006/relationships/image" Target="../media/image67.gif"/><Relationship Id="rId7" Type="http://schemas.openxmlformats.org/officeDocument/2006/relationships/image" Target="../media/image7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gif"/><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gif"/><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hyperlink" Target="file:///\\localhost\upload.wikimedia.org\wikipedia\commons\1\1e\Acherontia_atropos_(caterpillar,_complete,_facing_left).jpg" TargetMode="External"/><Relationship Id="rId18" Type="http://schemas.openxmlformats.org/officeDocument/2006/relationships/hyperlink" Target="file:///\\localhost\upload.wikimedia.org\wikipedia\commons\d\d4\Blattwespe_Macrophya_d._duodecimpunctata_OhWeh-001.jpg" TargetMode="External"/><Relationship Id="rId3" Type="http://schemas.openxmlformats.org/officeDocument/2006/relationships/image" Target="../media/image19.jpeg"/><Relationship Id="rId21" Type="http://schemas.openxmlformats.org/officeDocument/2006/relationships/image" Target="../media/image34.jpeg"/><Relationship Id="rId7" Type="http://schemas.openxmlformats.org/officeDocument/2006/relationships/image" Target="../media/image22.jpeg"/><Relationship Id="rId12" Type="http://schemas.openxmlformats.org/officeDocument/2006/relationships/image" Target="../media/image27.jpeg"/><Relationship Id="rId17" Type="http://schemas.openxmlformats.org/officeDocument/2006/relationships/image" Target="../media/image31.jpeg"/><Relationship Id="rId2" Type="http://schemas.openxmlformats.org/officeDocument/2006/relationships/image" Target="../media/image18.jpeg"/><Relationship Id="rId16" Type="http://schemas.openxmlformats.org/officeDocument/2006/relationships/image" Target="../media/image30.jpeg"/><Relationship Id="rId20"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hyperlink" Target="file:///\\localhost\upload.wikimedia.org\wikipedia\commons\a\a4\Capercaillie_Lomvi_2004.jpg" TargetMode="External"/><Relationship Id="rId11" Type="http://schemas.openxmlformats.org/officeDocument/2006/relationships/image" Target="../media/image26.jpeg"/><Relationship Id="rId5" Type="http://schemas.openxmlformats.org/officeDocument/2006/relationships/image" Target="../media/image21.jpeg"/><Relationship Id="rId15" Type="http://schemas.openxmlformats.org/officeDocument/2006/relationships/image" Target="../media/image29.jpeg"/><Relationship Id="rId23" Type="http://schemas.openxmlformats.org/officeDocument/2006/relationships/image" Target="../media/image36.jpeg"/><Relationship Id="rId10" Type="http://schemas.openxmlformats.org/officeDocument/2006/relationships/image" Target="../media/image25.jpeg"/><Relationship Id="rId19" Type="http://schemas.openxmlformats.org/officeDocument/2006/relationships/image" Target="../media/image32.jpeg"/><Relationship Id="rId4" Type="http://schemas.openxmlformats.org/officeDocument/2006/relationships/image" Target="../media/image20.jpeg"/><Relationship Id="rId9" Type="http://schemas.openxmlformats.org/officeDocument/2006/relationships/image" Target="../media/image24.jpeg"/><Relationship Id="rId14" Type="http://schemas.openxmlformats.org/officeDocument/2006/relationships/image" Target="../media/image28.jpeg"/><Relationship Id="rId22" Type="http://schemas.openxmlformats.org/officeDocument/2006/relationships/image" Target="../media/image35.jpeg"/></Relationships>
</file>

<file path=ppt/slides/_rels/slide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jpeg"/></Relationships>
</file>

<file path=ppt/slides/_rels/slide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jpeg"/></Relationships>
</file>

<file path=ppt/slides/_rels/slide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allpapersfolder.com/user-content/uploads/wall/o/78/black_forest_river_wallpaper.jpg"/>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1" y="0"/>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818065" y="1219200"/>
            <a:ext cx="7537377" cy="923330"/>
          </a:xfrm>
          <a:prstGeom prst="rect">
            <a:avLst/>
          </a:prstGeom>
          <a:noFill/>
        </p:spPr>
        <p:txBody>
          <a:bodyPr wrap="none" lIns="91440" tIns="45720" rIns="91440" bIns="4572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pPr algn="ctr"/>
            <a:r>
              <a:rPr lang="en-US" sz="5400" b="1" dirty="0" smtClean="0">
                <a:ln w="11430">
                  <a:solidFill>
                    <a:schemeClr val="bg1">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50800" dist="38100" dir="2700000" algn="tl" rotWithShape="0">
                    <a:prstClr val="black">
                      <a:alpha val="40000"/>
                    </a:prstClr>
                  </a:outerShdw>
                </a:effectLst>
              </a:rPr>
              <a:t>BLACK </a:t>
            </a:r>
            <a:r>
              <a:rPr lang="en-US" sz="5400" b="1" smtClean="0">
                <a:ln w="11430">
                  <a:solidFill>
                    <a:schemeClr val="bg1">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50800" dist="38100" dir="2700000" algn="tl" rotWithShape="0">
                    <a:prstClr val="black">
                      <a:alpha val="40000"/>
                    </a:prstClr>
                  </a:outerShdw>
                </a:effectLst>
              </a:rPr>
              <a:t>FOREST GERMANY</a:t>
            </a:r>
            <a:endParaRPr lang="en-US" sz="5400" b="1" dirty="0" smtClean="0">
              <a:ln w="11430">
                <a:solidFill>
                  <a:schemeClr val="bg1">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xmlns="" val="2135911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Non-Commercial Uses</a:t>
            </a:r>
            <a:endParaRPr lang="en-US" dirty="0"/>
          </a:p>
        </p:txBody>
      </p:sp>
      <p:sp>
        <p:nvSpPr>
          <p:cNvPr id="3" name="Content Placeholder 2"/>
          <p:cNvSpPr>
            <a:spLocks noGrp="1"/>
          </p:cNvSpPr>
          <p:nvPr>
            <p:ph idx="1"/>
          </p:nvPr>
        </p:nvSpPr>
        <p:spPr>
          <a:xfrm>
            <a:off x="457200" y="1524000"/>
            <a:ext cx="5257800" cy="3200400"/>
          </a:xfrm>
        </p:spPr>
        <p:txBody>
          <a:bodyPr>
            <a:noAutofit/>
          </a:bodyPr>
          <a:lstStyle/>
          <a:p>
            <a:r>
              <a:rPr lang="en-US" sz="1800" dirty="0" smtClean="0"/>
              <a:t>The main industry revolves around tourism due to the many historical towns and villages.</a:t>
            </a:r>
          </a:p>
          <a:p>
            <a:r>
              <a:rPr lang="en-US" sz="1800" dirty="0" smtClean="0"/>
              <a:t>There are more than 23,000 km (14,000 miles) of trails that cross-cross back and fourth throughout the forest. These trails, due to the beautiful scenery, attacked hikers, day walkers, and mountain bikers.</a:t>
            </a:r>
          </a:p>
          <a:p>
            <a:r>
              <a:rPr lang="en-US" sz="1800" dirty="0" smtClean="0"/>
              <a:t>The Black Forest is birth place of skiing in central Europe. There are many ski resorts scattered throughout the forest region that attract both down hill and cross country skiers. </a:t>
            </a:r>
            <a:endParaRPr lang="en-US" sz="1800" dirty="0"/>
          </a:p>
        </p:txBody>
      </p:sp>
      <p:pic>
        <p:nvPicPr>
          <p:cNvPr id="14338" name="Picture 2" descr="http://easyhiker.co.uk/wp-content/uploads/2010/08/Burg_Hohenzollern_ak-1024x682.jpg"/>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6134101" y="1415584"/>
            <a:ext cx="2857499" cy="2089616"/>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10" descr="http://d30mmglg94tqnw.cloudfront.net/wp-content/uploads/2011/02/finalist_Black-Forest_5104.jpg"/>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4659758" y="4562475"/>
            <a:ext cx="4484242" cy="2295525"/>
          </a:xfrm>
          <a:prstGeom prst="rect">
            <a:avLst/>
          </a:prstGeom>
          <a:noFill/>
          <a:extLst>
            <a:ext uri="{909E8E84-426E-40dd-AFC4-6F175D3DCCD1}">
              <a14:hiddenFill xmlns:a14="http://schemas.microsoft.com/office/drawing/2010/main" xmlns="">
                <a:solidFill>
                  <a:srgbClr val="FFFFFF"/>
                </a:solidFill>
              </a14:hiddenFill>
            </a:ext>
          </a:extLst>
        </p:spPr>
      </p:pic>
      <p:pic>
        <p:nvPicPr>
          <p:cNvPr id="14346" name="Picture 10" descr="http://imageseu.homeaway.com/vd2/files/HR/400x300/9f/1018541/422395_1262616818610.jpg"/>
          <p:cNvPicPr>
            <a:picLocks noChangeAspect="1" noChangeArrowheads="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2667000" y="5043714"/>
            <a:ext cx="2442029" cy="1509486"/>
          </a:xfrm>
          <a:prstGeom prst="rect">
            <a:avLst/>
          </a:prstGeom>
          <a:noFill/>
          <a:extLst>
            <a:ext uri="{909E8E84-426E-40dd-AFC4-6F175D3DCCD1}">
              <a14:hiddenFill xmlns:a14="http://schemas.microsoft.com/office/drawing/2010/main" xmlns="">
                <a:solidFill>
                  <a:srgbClr val="FFFFFF"/>
                </a:solidFill>
              </a14:hiddenFill>
            </a:ext>
          </a:extLst>
        </p:spPr>
      </p:pic>
      <p:pic>
        <p:nvPicPr>
          <p:cNvPr id="14344" name="Picture 8" descr="http://www.ratestogo.com/blog/wp-content/uploads/2010/11/Triberg-Falls.jpg"/>
          <p:cNvPicPr>
            <a:picLocks noChangeAspect="1" noChangeArrowheads="1"/>
          </p:cNvPicPr>
          <p:nvPr/>
        </p:nvPicPr>
        <p:blipFill rotWithShape="1">
          <a:blip r:embed="rId5" cstate="screen">
            <a:extLst>
              <a:ext uri="{28A0092B-C50C-407E-A947-70E740481C1C}">
                <a14:useLocalDpi xmlns:a14="http://schemas.microsoft.com/office/drawing/2010/main" xmlns=""/>
              </a:ext>
            </a:extLst>
          </a:blip>
          <a:srcRect/>
          <a:stretch/>
        </p:blipFill>
        <p:spPr bwMode="auto">
          <a:xfrm>
            <a:off x="50800" y="4800600"/>
            <a:ext cx="2692400" cy="1985315"/>
          </a:xfrm>
          <a:prstGeom prst="rect">
            <a:avLst/>
          </a:prstGeom>
          <a:noFill/>
          <a:extLst>
            <a:ext uri="{909E8E84-426E-40dd-AFC4-6F175D3DCCD1}">
              <a14:hiddenFill xmlns:a14="http://schemas.microsoft.com/office/drawing/2010/main" xmlns="">
                <a:solidFill>
                  <a:srgbClr val="FFFFFF"/>
                </a:solidFill>
              </a14:hiddenFill>
            </a:ext>
          </a:extLst>
        </p:spPr>
      </p:pic>
      <p:pic>
        <p:nvPicPr>
          <p:cNvPr id="14342" name="Picture 6" descr="http://www.europeangiftpalace.com/images/content/10000_03.jpg"/>
          <p:cNvPicPr>
            <a:picLocks noChangeAspect="1" noChangeArrowheads="1"/>
          </p:cNvPicPr>
          <p:nvPr/>
        </p:nvPicPr>
        <p:blipFill rotWithShape="1">
          <a:blip r:embed="rId6" cstate="screen">
            <a:extLst>
              <a:ext uri="{28A0092B-C50C-407E-A947-70E740481C1C}">
                <a14:useLocalDpi xmlns:a14="http://schemas.microsoft.com/office/drawing/2010/main" xmlns=""/>
              </a:ext>
            </a:extLst>
          </a:blip>
          <a:srcRect/>
          <a:stretch/>
        </p:blipFill>
        <p:spPr bwMode="auto">
          <a:xfrm>
            <a:off x="5943600" y="3266200"/>
            <a:ext cx="2857500" cy="1686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84656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5257800" y="1600200"/>
            <a:ext cx="3886200" cy="25748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0"/>
            <a:ext cx="8229600" cy="1143000"/>
          </a:xfrm>
        </p:spPr>
        <p:txBody>
          <a:bodyPr/>
          <a:lstStyle/>
          <a:p>
            <a:r>
              <a:rPr lang="en-US" dirty="0" smtClean="0"/>
              <a:t>Disease and Pests of the Forest</a:t>
            </a:r>
            <a:endParaRPr lang="en-US" dirty="0"/>
          </a:p>
        </p:txBody>
      </p:sp>
      <p:sp>
        <p:nvSpPr>
          <p:cNvPr id="3" name="Content Placeholder 2"/>
          <p:cNvSpPr>
            <a:spLocks noGrp="1"/>
          </p:cNvSpPr>
          <p:nvPr>
            <p:ph idx="1"/>
          </p:nvPr>
        </p:nvSpPr>
        <p:spPr>
          <a:xfrm>
            <a:off x="0" y="1722437"/>
            <a:ext cx="5257800" cy="4525963"/>
          </a:xfrm>
        </p:spPr>
        <p:txBody>
          <a:bodyPr>
            <a:noAutofit/>
          </a:bodyPr>
          <a:lstStyle/>
          <a:p>
            <a:r>
              <a:rPr lang="en-US" sz="1800" dirty="0" smtClean="0"/>
              <a:t>Acid rain has effected the Black Forest since the 1960’s by destroying nearly 50% of the forest. Overall the trees are much smaller and weaker in the forest making them susceptible to disease and harsh winter conditions.</a:t>
            </a:r>
          </a:p>
          <a:p>
            <a:pPr lvl="1"/>
            <a:r>
              <a:rPr lang="en-US" sz="1800" dirty="0" smtClean="0"/>
              <a:t>This is directly contributed to Germany’s high CO2 emissions output. Germany ranked 6</a:t>
            </a:r>
            <a:r>
              <a:rPr lang="en-US" sz="1800" baseline="30000" dirty="0" smtClean="0"/>
              <a:t>th</a:t>
            </a:r>
            <a:r>
              <a:rPr lang="en-US" sz="1800" dirty="0" smtClean="0"/>
              <a:t> in the world in 2008 by emitting 786,660 MtCO2 due to their enormous industrial output throughout the region.</a:t>
            </a:r>
          </a:p>
          <a:p>
            <a:r>
              <a:rPr lang="en-US" sz="1800" dirty="0" smtClean="0"/>
              <a:t>Due to the high acid region in the forest is why majority of the Black Forest is now Pine trees. Pine trees are known for their survival in acidic soil conditions.</a:t>
            </a:r>
          </a:p>
          <a:p>
            <a:endParaRPr lang="en-US" sz="1800" dirty="0"/>
          </a:p>
        </p:txBody>
      </p:sp>
      <p:pic>
        <p:nvPicPr>
          <p:cNvPr id="4" name="Picture 2"/>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6801757" y="3733800"/>
            <a:ext cx="2189843" cy="21195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5168298" y="5105400"/>
            <a:ext cx="2299302" cy="1676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67534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Natural Disaster Damage</a:t>
            </a:r>
            <a:endParaRPr lang="en-US" dirty="0"/>
          </a:p>
        </p:txBody>
      </p:sp>
      <p:sp>
        <p:nvSpPr>
          <p:cNvPr id="3" name="Content Placeholder 2"/>
          <p:cNvSpPr>
            <a:spLocks noGrp="1"/>
          </p:cNvSpPr>
          <p:nvPr>
            <p:ph idx="1"/>
          </p:nvPr>
        </p:nvSpPr>
        <p:spPr>
          <a:xfrm>
            <a:off x="152400" y="1524000"/>
            <a:ext cx="4724400" cy="4953000"/>
          </a:xfrm>
        </p:spPr>
        <p:txBody>
          <a:bodyPr>
            <a:noAutofit/>
          </a:bodyPr>
          <a:lstStyle/>
          <a:p>
            <a:r>
              <a:rPr lang="en-US" sz="1800" dirty="0" smtClean="0"/>
              <a:t>The Black Forest has had very little to no forest fire damage over the years.</a:t>
            </a:r>
          </a:p>
          <a:p>
            <a:r>
              <a:rPr lang="en-US" sz="1800" dirty="0" smtClean="0"/>
              <a:t>The Black Forest has sustained massive amounts of damage from sever winter storms over the years.</a:t>
            </a:r>
          </a:p>
          <a:p>
            <a:r>
              <a:rPr lang="en-US" sz="1800" dirty="0" smtClean="0"/>
              <a:t>Two of the biggest storms to impact the forest in recent years was </a:t>
            </a:r>
            <a:r>
              <a:rPr lang="en-US" sz="1800" dirty="0" err="1" smtClean="0"/>
              <a:t>Wiebke</a:t>
            </a:r>
            <a:r>
              <a:rPr lang="en-US" sz="1800" dirty="0" smtClean="0"/>
              <a:t> in the winter of 1990 and </a:t>
            </a:r>
            <a:r>
              <a:rPr lang="en-US" sz="1800" dirty="0" err="1" smtClean="0"/>
              <a:t>Lothar</a:t>
            </a:r>
            <a:r>
              <a:rPr lang="en-US" sz="1800" dirty="0" smtClean="0"/>
              <a:t> in December of 1999.</a:t>
            </a:r>
          </a:p>
          <a:p>
            <a:r>
              <a:rPr lang="en-US" sz="1800" dirty="0" smtClean="0"/>
              <a:t>Winter storm </a:t>
            </a:r>
            <a:r>
              <a:rPr lang="en-US" sz="1800" dirty="0" err="1" smtClean="0"/>
              <a:t>Wiebke</a:t>
            </a:r>
            <a:r>
              <a:rPr lang="en-US" sz="1800" dirty="0" smtClean="0"/>
              <a:t> destroyed over 14 million cubic meters of timber but Winter Storm </a:t>
            </a:r>
            <a:r>
              <a:rPr lang="en-US" sz="1800" dirty="0" err="1" smtClean="0"/>
              <a:t>Lothar</a:t>
            </a:r>
            <a:r>
              <a:rPr lang="en-US" sz="1800" dirty="0" smtClean="0"/>
              <a:t> destroyed over 30 million cubic meters  of timber. Much of the  area that was damage in 1999 is still barren today. The damage has compounded the already weakened soil damage caused by acid rain.</a:t>
            </a:r>
            <a:endParaRPr lang="en-US" sz="1800" dirty="0"/>
          </a:p>
        </p:txBody>
      </p:sp>
      <p:pic>
        <p:nvPicPr>
          <p:cNvPr id="2051" name="Picture 3" descr="C:\Users\JET\Desktop\60_BlackForest(29Sep12)\IMG_3108.JPG"/>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4953000" y="4820316"/>
            <a:ext cx="3505200" cy="1885284"/>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C:\Users\JET\Desktop\60_BlackForest(29Sep12)\IMG_3112.JPG"/>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5219700" y="3115128"/>
            <a:ext cx="3505200" cy="1948543"/>
          </a:xfrm>
          <a:prstGeom prst="rect">
            <a:avLst/>
          </a:prstGeom>
          <a:noFill/>
          <a:extLst>
            <a:ext uri="{909E8E84-426E-40dd-AFC4-6F175D3DCCD1}">
              <a14:hiddenFill xmlns:a14="http://schemas.microsoft.com/office/drawing/2010/main" xmlns="">
                <a:solidFill>
                  <a:srgbClr val="FFFFFF"/>
                </a:solidFill>
              </a14:hiddenFill>
            </a:ext>
          </a:extLst>
        </p:spPr>
      </p:pic>
      <p:pic>
        <p:nvPicPr>
          <p:cNvPr id="16386" name="Picture 2" descr="C:\Users\JET\Desktop\60_BlackForest(29Sep12)\IMG_3109.JPG"/>
          <p:cNvPicPr>
            <a:picLocks noChangeAspect="1" noChangeArrowheads="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5486400" y="1447800"/>
            <a:ext cx="3505200" cy="19231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23742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Watershed</a:t>
            </a:r>
            <a:endParaRPr lang="en-US" dirty="0"/>
          </a:p>
        </p:txBody>
      </p:sp>
      <p:sp>
        <p:nvSpPr>
          <p:cNvPr id="3" name="Content Placeholder 2"/>
          <p:cNvSpPr>
            <a:spLocks noGrp="1"/>
          </p:cNvSpPr>
          <p:nvPr>
            <p:ph idx="1"/>
          </p:nvPr>
        </p:nvSpPr>
        <p:spPr>
          <a:xfrm>
            <a:off x="228600" y="1447800"/>
            <a:ext cx="3951514" cy="4525963"/>
          </a:xfrm>
        </p:spPr>
        <p:txBody>
          <a:bodyPr>
            <a:normAutofit fontScale="92500" lnSpcReduction="10000"/>
          </a:bodyPr>
          <a:lstStyle/>
          <a:p>
            <a:r>
              <a:rPr lang="en-US" sz="2000" dirty="0" smtClean="0"/>
              <a:t>The annual average precipitation averages around 24.7 inches a year with majority of the rain during the late spring to early fall months.</a:t>
            </a:r>
          </a:p>
          <a:p>
            <a:r>
              <a:rPr lang="en-US" sz="2000" dirty="0" smtClean="0"/>
              <a:t>The Black Forest is part of the continental divide between the Atlantic Ocean watershed in the west which is drained by the Rhine River, and the Black Sea watershed in the east which is drained by the Danube River.</a:t>
            </a:r>
          </a:p>
          <a:p>
            <a:r>
              <a:rPr lang="en-US" sz="2000" dirty="0" smtClean="0"/>
              <a:t>There are six rivers that originate from the Black Forest: Danube, </a:t>
            </a:r>
            <a:r>
              <a:rPr lang="en-US" sz="2000" dirty="0" err="1" smtClean="0"/>
              <a:t>Enz</a:t>
            </a:r>
            <a:r>
              <a:rPr lang="en-US" sz="2000" dirty="0" smtClean="0"/>
              <a:t>, </a:t>
            </a:r>
            <a:r>
              <a:rPr lang="en-US" sz="2000" dirty="0" err="1" smtClean="0"/>
              <a:t>Kinzig</a:t>
            </a:r>
            <a:r>
              <a:rPr lang="en-US" sz="2000" dirty="0" smtClean="0"/>
              <a:t>, </a:t>
            </a:r>
            <a:r>
              <a:rPr lang="en-US" sz="2000" dirty="0" err="1" smtClean="0"/>
              <a:t>Murg</a:t>
            </a:r>
            <a:r>
              <a:rPr lang="en-US" sz="2000" dirty="0" smtClean="0"/>
              <a:t>, Neckar, and </a:t>
            </a:r>
            <a:r>
              <a:rPr lang="en-US" sz="2000" dirty="0" err="1" smtClean="0"/>
              <a:t>Rench</a:t>
            </a:r>
            <a:r>
              <a:rPr lang="en-US" sz="2000" dirty="0" smtClean="0"/>
              <a:t>.</a:t>
            </a:r>
          </a:p>
        </p:txBody>
      </p:sp>
      <p:pic>
        <p:nvPicPr>
          <p:cNvPr id="1028" name="Picture 4" descr="http://static.ddmcdn.com/gif/willow/the-rhine0.gif"/>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l="5915" t="19" r="7139" b="12129"/>
          <a:stretch/>
        </p:blipFill>
        <p:spPr bwMode="auto">
          <a:xfrm>
            <a:off x="4180114" y="1451429"/>
            <a:ext cx="4811487" cy="4269047"/>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8"/>
          <p:cNvSpPr/>
          <p:nvPr/>
        </p:nvSpPr>
        <p:spPr>
          <a:xfrm>
            <a:off x="7373257" y="4151086"/>
            <a:ext cx="1262743" cy="653143"/>
          </a:xfrm>
          <a:custGeom>
            <a:avLst/>
            <a:gdLst>
              <a:gd name="connsiteX0" fmla="*/ 0 w 1262743"/>
              <a:gd name="connsiteY0" fmla="*/ 653143 h 653143"/>
              <a:gd name="connsiteX1" fmla="*/ 290286 w 1262743"/>
              <a:gd name="connsiteY1" fmla="*/ 508000 h 653143"/>
              <a:gd name="connsiteX2" fmla="*/ 551543 w 1262743"/>
              <a:gd name="connsiteY2" fmla="*/ 362857 h 653143"/>
              <a:gd name="connsiteX3" fmla="*/ 856343 w 1262743"/>
              <a:gd name="connsiteY3" fmla="*/ 174171 h 653143"/>
              <a:gd name="connsiteX4" fmla="*/ 1262743 w 1262743"/>
              <a:gd name="connsiteY4" fmla="*/ 0 h 653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2743" h="653143">
                <a:moveTo>
                  <a:pt x="0" y="653143"/>
                </a:moveTo>
                <a:cubicBezTo>
                  <a:pt x="100390" y="603552"/>
                  <a:pt x="198362" y="556381"/>
                  <a:pt x="290286" y="508000"/>
                </a:cubicBezTo>
                <a:cubicBezTo>
                  <a:pt x="382210" y="459619"/>
                  <a:pt x="457200" y="418495"/>
                  <a:pt x="551543" y="362857"/>
                </a:cubicBezTo>
                <a:cubicBezTo>
                  <a:pt x="645886" y="307219"/>
                  <a:pt x="737810" y="234647"/>
                  <a:pt x="856343" y="174171"/>
                </a:cubicBezTo>
                <a:cubicBezTo>
                  <a:pt x="974876" y="113695"/>
                  <a:pt x="1118809" y="56847"/>
                  <a:pt x="1262743" y="0"/>
                </a:cubicBezTo>
              </a:path>
            </a:pathLst>
          </a:cu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5805714" y="2002971"/>
            <a:ext cx="1249252" cy="2931886"/>
          </a:xfrm>
          <a:custGeom>
            <a:avLst/>
            <a:gdLst>
              <a:gd name="connsiteX0" fmla="*/ 827315 w 1249252"/>
              <a:gd name="connsiteY0" fmla="*/ 2931886 h 2931886"/>
              <a:gd name="connsiteX1" fmla="*/ 899886 w 1249252"/>
              <a:gd name="connsiteY1" fmla="*/ 2481943 h 2931886"/>
              <a:gd name="connsiteX2" fmla="*/ 1074057 w 1249252"/>
              <a:gd name="connsiteY2" fmla="*/ 2075543 h 2931886"/>
              <a:gd name="connsiteX3" fmla="*/ 1248229 w 1249252"/>
              <a:gd name="connsiteY3" fmla="*/ 1814286 h 2931886"/>
              <a:gd name="connsiteX4" fmla="*/ 1132115 w 1249252"/>
              <a:gd name="connsiteY4" fmla="*/ 1436915 h 2931886"/>
              <a:gd name="connsiteX5" fmla="*/ 856343 w 1249252"/>
              <a:gd name="connsiteY5" fmla="*/ 1117600 h 2931886"/>
              <a:gd name="connsiteX6" fmla="*/ 624115 w 1249252"/>
              <a:gd name="connsiteY6" fmla="*/ 783772 h 2931886"/>
              <a:gd name="connsiteX7" fmla="*/ 464457 w 1249252"/>
              <a:gd name="connsiteY7" fmla="*/ 464458 h 2931886"/>
              <a:gd name="connsiteX8" fmla="*/ 391886 w 1249252"/>
              <a:gd name="connsiteY8" fmla="*/ 145143 h 2931886"/>
              <a:gd name="connsiteX9" fmla="*/ 0 w 1249252"/>
              <a:gd name="connsiteY9" fmla="*/ 0 h 29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9252" h="2931886">
                <a:moveTo>
                  <a:pt x="827315" y="2931886"/>
                </a:moveTo>
                <a:cubicBezTo>
                  <a:pt x="843038" y="2778276"/>
                  <a:pt x="858762" y="2624667"/>
                  <a:pt x="899886" y="2481943"/>
                </a:cubicBezTo>
                <a:cubicBezTo>
                  <a:pt x="941010" y="2339219"/>
                  <a:pt x="1016000" y="2186819"/>
                  <a:pt x="1074057" y="2075543"/>
                </a:cubicBezTo>
                <a:cubicBezTo>
                  <a:pt x="1132114" y="1964267"/>
                  <a:pt x="1238553" y="1920724"/>
                  <a:pt x="1248229" y="1814286"/>
                </a:cubicBezTo>
                <a:cubicBezTo>
                  <a:pt x="1257905" y="1707848"/>
                  <a:pt x="1197429" y="1553029"/>
                  <a:pt x="1132115" y="1436915"/>
                </a:cubicBezTo>
                <a:cubicBezTo>
                  <a:pt x="1066801" y="1320801"/>
                  <a:pt x="941010" y="1226457"/>
                  <a:pt x="856343" y="1117600"/>
                </a:cubicBezTo>
                <a:cubicBezTo>
                  <a:pt x="771676" y="1008743"/>
                  <a:pt x="689429" y="892629"/>
                  <a:pt x="624115" y="783772"/>
                </a:cubicBezTo>
                <a:cubicBezTo>
                  <a:pt x="558801" y="674915"/>
                  <a:pt x="503162" y="570896"/>
                  <a:pt x="464457" y="464458"/>
                </a:cubicBezTo>
                <a:cubicBezTo>
                  <a:pt x="425752" y="358020"/>
                  <a:pt x="469295" y="222553"/>
                  <a:pt x="391886" y="145143"/>
                </a:cubicBezTo>
                <a:cubicBezTo>
                  <a:pt x="314477" y="67733"/>
                  <a:pt x="157238" y="33866"/>
                  <a:pt x="0" y="0"/>
                </a:cubicBezTo>
              </a:path>
            </a:pathLst>
          </a:cu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ine Callout 1 11"/>
          <p:cNvSpPr/>
          <p:nvPr/>
        </p:nvSpPr>
        <p:spPr>
          <a:xfrm>
            <a:off x="7373257" y="5181600"/>
            <a:ext cx="1676400" cy="685800"/>
          </a:xfrm>
          <a:prstGeom prst="borderCallout1">
            <a:avLst>
              <a:gd name="adj1" fmla="val 1819"/>
              <a:gd name="adj2" fmla="val 28897"/>
              <a:gd name="adj3" fmla="val -88558"/>
              <a:gd name="adj4" fmla="val 33529"/>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rgbClr val="FF0000"/>
                </a:solidFill>
              </a:rPr>
              <a:t>Danube River</a:t>
            </a:r>
          </a:p>
          <a:p>
            <a:pPr algn="ctr"/>
            <a:r>
              <a:rPr lang="en-US" sz="1100" dirty="0" smtClean="0">
                <a:solidFill>
                  <a:srgbClr val="FF0000"/>
                </a:solidFill>
              </a:rPr>
              <a:t>Black Sea Watershed</a:t>
            </a:r>
          </a:p>
          <a:p>
            <a:pPr algn="ctr"/>
            <a:r>
              <a:rPr lang="en-US" sz="1100" dirty="0" smtClean="0">
                <a:solidFill>
                  <a:srgbClr val="FF0000"/>
                </a:solidFill>
              </a:rPr>
              <a:t>Drains to the Black Sea</a:t>
            </a:r>
            <a:endParaRPr lang="en-US" sz="1100" dirty="0">
              <a:solidFill>
                <a:srgbClr val="FF0000"/>
              </a:solidFill>
            </a:endParaRPr>
          </a:p>
        </p:txBody>
      </p:sp>
      <p:sp>
        <p:nvSpPr>
          <p:cNvPr id="15" name="Line Callout 1 14"/>
          <p:cNvSpPr/>
          <p:nvPr/>
        </p:nvSpPr>
        <p:spPr>
          <a:xfrm>
            <a:off x="4572000" y="3243052"/>
            <a:ext cx="1858340" cy="685800"/>
          </a:xfrm>
          <a:prstGeom prst="borderCallout1">
            <a:avLst>
              <a:gd name="adj1" fmla="val 54729"/>
              <a:gd name="adj2" fmla="val 98409"/>
              <a:gd name="adj3" fmla="val 80754"/>
              <a:gd name="adj4" fmla="val 130377"/>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rgbClr val="FF0000"/>
                </a:solidFill>
              </a:rPr>
              <a:t>Rhine River</a:t>
            </a:r>
          </a:p>
          <a:p>
            <a:pPr algn="ctr"/>
            <a:r>
              <a:rPr lang="en-US" sz="1100" dirty="0" smtClean="0">
                <a:solidFill>
                  <a:srgbClr val="FF0000"/>
                </a:solidFill>
              </a:rPr>
              <a:t>Atlantic Ocean Watershed</a:t>
            </a:r>
          </a:p>
          <a:p>
            <a:pPr algn="ctr"/>
            <a:r>
              <a:rPr lang="en-US" sz="1100" dirty="0" smtClean="0">
                <a:solidFill>
                  <a:srgbClr val="FF0000"/>
                </a:solidFill>
              </a:rPr>
              <a:t>Drains to the Atlantic Ocean</a:t>
            </a:r>
            <a:endParaRPr lang="en-US" sz="1100" dirty="0">
              <a:solidFill>
                <a:srgbClr val="FF0000"/>
              </a:solidFill>
            </a:endParaRPr>
          </a:p>
        </p:txBody>
      </p:sp>
      <p:sp>
        <p:nvSpPr>
          <p:cNvPr id="4" name="Oval 3"/>
          <p:cNvSpPr/>
          <p:nvPr/>
        </p:nvSpPr>
        <p:spPr>
          <a:xfrm rot="1616450">
            <a:off x="7009771" y="3573545"/>
            <a:ext cx="704221" cy="16727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rgbClr val="FF0000"/>
              </a:solidFill>
            </a:endParaRPr>
          </a:p>
        </p:txBody>
      </p:sp>
      <p:sp>
        <p:nvSpPr>
          <p:cNvPr id="11" name="Line Callout 1 10"/>
          <p:cNvSpPr/>
          <p:nvPr/>
        </p:nvSpPr>
        <p:spPr>
          <a:xfrm>
            <a:off x="5370286" y="5050971"/>
            <a:ext cx="1219200" cy="473529"/>
          </a:xfrm>
          <a:prstGeom prst="borderCallout1">
            <a:avLst>
              <a:gd name="adj1" fmla="val 23275"/>
              <a:gd name="adj2" fmla="val 101516"/>
              <a:gd name="adj3" fmla="val -30320"/>
              <a:gd name="adj4" fmla="val 140672"/>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FF0000"/>
                </a:solidFill>
              </a:rPr>
              <a:t>Black Forest</a:t>
            </a:r>
            <a:endParaRPr lang="en-US" sz="1600" b="1" dirty="0">
              <a:solidFill>
                <a:srgbClr val="FF0000"/>
              </a:solidFill>
            </a:endParaRPr>
          </a:p>
        </p:txBody>
      </p:sp>
    </p:spTree>
    <p:extLst>
      <p:ext uri="{BB962C8B-B14F-4D97-AF65-F5344CB8AC3E}">
        <p14:creationId xmlns:p14="http://schemas.microsoft.com/office/powerpoint/2010/main" xmlns="" val="12976752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Government and the Forest</a:t>
            </a:r>
            <a:endParaRPr lang="en-US" dirty="0"/>
          </a:p>
        </p:txBody>
      </p:sp>
      <p:sp>
        <p:nvSpPr>
          <p:cNvPr id="3" name="Content Placeholder 2"/>
          <p:cNvSpPr>
            <a:spLocks noGrp="1"/>
          </p:cNvSpPr>
          <p:nvPr>
            <p:ph idx="1"/>
          </p:nvPr>
        </p:nvSpPr>
        <p:spPr>
          <a:xfrm>
            <a:off x="89649" y="1524000"/>
            <a:ext cx="5396751" cy="5030071"/>
          </a:xfrm>
        </p:spPr>
        <p:txBody>
          <a:bodyPr>
            <a:normAutofit/>
          </a:bodyPr>
          <a:lstStyle/>
          <a:p>
            <a:r>
              <a:rPr lang="en-US" sz="1800" dirty="0" smtClean="0"/>
              <a:t>In July 2008 German Parliament passed a new law to reduce carbon dioxide emissions due to the immense amount of carbon pollutants they were creating from unregulated industry and automobiles emissions; these where directly contributing to the wide spread damage to German forests and eco-systems.</a:t>
            </a:r>
          </a:p>
          <a:p>
            <a:r>
              <a:rPr lang="en-US" sz="1800" dirty="0" smtClean="0"/>
              <a:t>Their goal is to double their dependence on renewable clean energy sources. In September 2010 German Parliament adopted long term target goals of cutting energy efficiency 20%, reducing emissions 40%, and increasing their dependence on solar and wind to 30% by 2020.</a:t>
            </a:r>
          </a:p>
          <a:p>
            <a:r>
              <a:rPr lang="en-US" sz="1800" dirty="0" smtClean="0"/>
              <a:t>In 2010 Germany supplied 17% of its power using renewable energy with majority of it coming from wind and solar. Germany is among world leaders in wind and solar technology and usage today.</a:t>
            </a:r>
          </a:p>
        </p:txBody>
      </p:sp>
      <p:pic>
        <p:nvPicPr>
          <p:cNvPr id="2054" name="Picture 6" descr="An area chart showing renewable energy generation growth in Germany from 1990 to 2010"/>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5396752" y="1524000"/>
            <a:ext cx="3747247" cy="1939334"/>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Picture 8" descr="http://insideclimatenews.org/sites/default/files/imagecache/home_page_slideshow/Solar%20panels%20in%20Bernal%20.jpg"/>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6629400" y="3720909"/>
            <a:ext cx="2247900" cy="1752040"/>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http://1.bp.blogspot.com/-P5F_EfsN3_g/T_RUgiHu9RI/AAAAAAAAfZM/mzdBV4QNbYs/s1600/windmills.jpg"/>
          <p:cNvPicPr>
            <a:picLocks noChangeAspect="1" noChangeArrowheads="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5711638" y="5181600"/>
            <a:ext cx="2213162" cy="13724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35578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myweb.unomaha.edu/~dselling/images/germany_industrial_map.jpg"/>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5780175" y="1371600"/>
            <a:ext cx="3363825" cy="3200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1" y="0"/>
            <a:ext cx="9143998" cy="1143000"/>
          </a:xfrm>
        </p:spPr>
        <p:txBody>
          <a:bodyPr rtlCol="0">
            <a:noAutofit/>
          </a:bodyPr>
          <a:lstStyle/>
          <a:p>
            <a:pPr eaLnBrk="1" fontAlgn="auto" hangingPunct="1">
              <a:spcAft>
                <a:spcPts val="0"/>
              </a:spcAft>
              <a:defRPr/>
            </a:pPr>
            <a:r>
              <a:rPr lang="en-US" dirty="0" smtClean="0">
                <a:ea typeface="+mj-ea"/>
              </a:rPr>
              <a:t>Major Issue Effecting the Forest</a:t>
            </a:r>
            <a:endParaRPr lang="en-US" dirty="0">
              <a:ea typeface="+mj-ea"/>
            </a:endParaRPr>
          </a:p>
        </p:txBody>
      </p:sp>
      <p:sp>
        <p:nvSpPr>
          <p:cNvPr id="5123" name="Content Placeholder 2"/>
          <p:cNvSpPr>
            <a:spLocks noGrp="1"/>
          </p:cNvSpPr>
          <p:nvPr>
            <p:ph idx="1"/>
          </p:nvPr>
        </p:nvSpPr>
        <p:spPr>
          <a:xfrm>
            <a:off x="152400" y="1219200"/>
            <a:ext cx="5475375" cy="5638800"/>
          </a:xfrm>
        </p:spPr>
        <p:txBody>
          <a:bodyPr>
            <a:normAutofit lnSpcReduction="10000"/>
          </a:bodyPr>
          <a:lstStyle/>
          <a:p>
            <a:pPr marL="0" indent="0" algn="just">
              <a:buNone/>
            </a:pPr>
            <a:r>
              <a:rPr lang="en-US" sz="1600" dirty="0" smtClean="0">
                <a:ea typeface="ＭＳ Ｐゴシック" pitchFamily="34" charset="-128"/>
              </a:rPr>
              <a:t>The biggest issue effecting the Black Forest is the affects of acid rain. The forest is a fraction of what it was 50 years ago and continues to shrink. As you can see in the chart, the majority of German industry is in the southern part of the country which contributes significantly to the amount of pollution in the south. Even though German Parliament has finally passed a law to start reducing carbon emissions it is a phased approach that is spaced out over a period of years and even decades. To complicate matters further German corporations, especially the automobile industry, routinely hinder legislation that governs their use of energy and pollution output</a:t>
            </a:r>
            <a:r>
              <a:rPr lang="en-US" sz="1600" dirty="0">
                <a:ea typeface="ＭＳ Ｐゴシック" pitchFamily="34" charset="-128"/>
              </a:rPr>
              <a:t>. </a:t>
            </a:r>
            <a:r>
              <a:rPr lang="en-US" sz="1600" dirty="0" smtClean="0">
                <a:ea typeface="ＭＳ Ｐゴシック" pitchFamily="34" charset="-128"/>
              </a:rPr>
              <a:t>To pile on to the amount of pollution in the south you must also factor in the large industrial zone of France that is immediately to the west of Germany, and the Black Forest, as well as the Alps to the south that acts like a barricade “holding in” the pollution by preventing it from dispersing quickly. The effects of the acid has not only damaged the trees but it has also reduced the population of many wild animal species native to Germany and the Black Forest due to reduced natural habitats, food, and shelter. The Black Forest has suffered so much damage over the years, and the acid levels in the soil are so high, that it makes it nearly impossible to rebuild the forest quickly. Until the pollution is completely under control it will continue to produce acid rain which will further degrade the forest, the soil, and the wild life.</a:t>
            </a:r>
          </a:p>
        </p:txBody>
      </p:sp>
      <p:pic>
        <p:nvPicPr>
          <p:cNvPr id="1026" name="Picture 2" descr="http://notrickszone.com/wp-content/uploads/2012/03/Pollution.jpg"/>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6256833" y="4724400"/>
            <a:ext cx="2410507" cy="18663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48529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www.gohelios.co.uk/assets/image/conf3.gif"/>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l="32391" r="21976"/>
          <a:stretch/>
        </p:blipFill>
        <p:spPr bwMode="auto">
          <a:xfrm>
            <a:off x="8229600" y="1249135"/>
            <a:ext cx="642257" cy="1570265"/>
          </a:xfrm>
          <a:prstGeom prst="rect">
            <a:avLst/>
          </a:prstGeom>
          <a:noFill/>
          <a:extLst>
            <a:ext uri="{909E8E84-426E-40dd-AFC4-6F175D3DCCD1}">
              <a14:hiddenFill xmlns:a14="http://schemas.microsoft.com/office/drawing/2010/main" xmlns="">
                <a:solidFill>
                  <a:srgbClr val="FFFFFF"/>
                </a:solidFill>
              </a14:hiddenFill>
            </a:ext>
          </a:extLst>
        </p:spPr>
      </p:pic>
      <p:sp>
        <p:nvSpPr>
          <p:cNvPr id="6146" name="Title 1"/>
          <p:cNvSpPr>
            <a:spLocks noGrp="1"/>
          </p:cNvSpPr>
          <p:nvPr>
            <p:ph type="title"/>
          </p:nvPr>
        </p:nvSpPr>
        <p:spPr/>
        <p:txBody>
          <a:bodyPr>
            <a:noAutofit/>
          </a:bodyPr>
          <a:lstStyle/>
          <a:p>
            <a:pPr eaLnBrk="1" hangingPunct="1"/>
            <a:r>
              <a:rPr lang="en-US" dirty="0" smtClean="0">
                <a:ea typeface="ＭＳ Ｐゴシック" pitchFamily="34" charset="-128"/>
              </a:rPr>
              <a:t>Recommendations</a:t>
            </a:r>
            <a:br>
              <a:rPr lang="en-US" dirty="0" smtClean="0">
                <a:ea typeface="ＭＳ Ｐゴシック" pitchFamily="34" charset="-128"/>
              </a:rPr>
            </a:br>
            <a:endParaRPr lang="en-US" dirty="0" smtClean="0">
              <a:ea typeface="ＭＳ Ｐゴシック" pitchFamily="34" charset="-128"/>
            </a:endParaRPr>
          </a:p>
        </p:txBody>
      </p:sp>
      <p:sp>
        <p:nvSpPr>
          <p:cNvPr id="2" name="Content Placeholder 1"/>
          <p:cNvSpPr>
            <a:spLocks noGrp="1"/>
          </p:cNvSpPr>
          <p:nvPr>
            <p:ph idx="1"/>
          </p:nvPr>
        </p:nvSpPr>
        <p:spPr>
          <a:xfrm>
            <a:off x="152400" y="1295400"/>
            <a:ext cx="5410200" cy="5334000"/>
          </a:xfrm>
        </p:spPr>
        <p:txBody>
          <a:bodyPr>
            <a:normAutofit lnSpcReduction="10000"/>
          </a:bodyPr>
          <a:lstStyle/>
          <a:p>
            <a:r>
              <a:rPr lang="en-US" sz="1600" dirty="0" smtClean="0"/>
              <a:t>German Parliament needs to tighten up the laws that regulate the amount of carbon dioxide emission output across the country. They have the research and statistics that clearly reflect the damage that the pollution is causing to not only the Black Forest but to all the forests throughout Germany and Europe.</a:t>
            </a:r>
          </a:p>
          <a:p>
            <a:r>
              <a:rPr lang="en-US" sz="1600" dirty="0" smtClean="0"/>
              <a:t>The forest managers need to expand the forest; it used to be nearly ten times the size it is now and they need to nearly double it by planting new stands of trees to the north and east of the current forest.</a:t>
            </a:r>
          </a:p>
          <a:p>
            <a:r>
              <a:rPr lang="en-US" sz="1600" dirty="0" smtClean="0"/>
              <a:t>The foresters need to start putting more money and effort into treating the high, barren grounds of the forests that have sustained the most acid damage. They could start introducing pulverized limestone to start to reduce the amount of pH leaves along with heavily seeding the areas with trees, like conifers, that have a high survival rate in acidic soil.</a:t>
            </a:r>
          </a:p>
          <a:p>
            <a:r>
              <a:rPr lang="en-US" sz="1600" dirty="0" smtClean="0"/>
              <a:t>By </a:t>
            </a:r>
            <a:r>
              <a:rPr lang="en-US" sz="1600" dirty="0"/>
              <a:t>expanding the forest it will </a:t>
            </a:r>
            <a:r>
              <a:rPr lang="en-US" sz="1600" dirty="0" smtClean="0"/>
              <a:t>help facilitate an natural increase </a:t>
            </a:r>
            <a:r>
              <a:rPr lang="en-US" sz="1600" dirty="0"/>
              <a:t>to the native </a:t>
            </a:r>
            <a:r>
              <a:rPr lang="en-US" sz="1600" dirty="0" smtClean="0"/>
              <a:t>wildlife currently in the forest. It will also </a:t>
            </a:r>
            <a:r>
              <a:rPr lang="en-US" sz="1600" dirty="0"/>
              <a:t>allow </a:t>
            </a:r>
            <a:r>
              <a:rPr lang="en-US" sz="1600" dirty="0" smtClean="0"/>
              <a:t>the foresters and Germans </a:t>
            </a:r>
            <a:r>
              <a:rPr lang="en-US" sz="1600" dirty="0"/>
              <a:t>to </a:t>
            </a:r>
            <a:r>
              <a:rPr lang="en-US" sz="1600" dirty="0" smtClean="0"/>
              <a:t>re-introduce many of the trees, vegetation, and wildlife that has </a:t>
            </a:r>
            <a:r>
              <a:rPr lang="en-US" sz="1600" dirty="0"/>
              <a:t>been extinct in the area, such as lynx</a:t>
            </a:r>
            <a:r>
              <a:rPr lang="en-US" sz="1600" dirty="0" smtClean="0"/>
              <a:t>, over the years. They have started to do this but they could increase their efforts.</a:t>
            </a:r>
            <a:endParaRPr lang="en-US" sz="1600" dirty="0"/>
          </a:p>
          <a:p>
            <a:endParaRPr lang="en-US" sz="1600" dirty="0"/>
          </a:p>
        </p:txBody>
      </p:sp>
      <p:pic>
        <p:nvPicPr>
          <p:cNvPr id="2052" name="Picture 4" descr="http://api.ning.com/files/WGsRlxKVV4MM8qZ6ew2zKYpbvwS1jKYiRNYJtAGITnOIM3unyBG5YKcWCko7mu8*ONufxDtlQdMrXNmTlbWyAoUQZqbxTGeG/BanksNewberryCleanEmissions2.jpg?width=737&amp;height=552"/>
          <p:cNvPicPr>
            <a:picLocks noChangeAspect="1" noChangeArrowheads="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7079343" y="3048000"/>
            <a:ext cx="1988457" cy="1824990"/>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http://www.solarfeeds.com/wp-content/uploads/uk-clean-energy-collage.jpg"/>
          <p:cNvPicPr>
            <a:picLocks noChangeAspect="1" noChangeArrowheads="1"/>
          </p:cNvPicPr>
          <p:nvPr/>
        </p:nvPicPr>
        <p:blipFill>
          <a:blip r:embed="rId5" cstate="screen">
            <a:extLst>
              <a:ext uri="{28A0092B-C50C-407E-A947-70E740481C1C}">
                <a14:useLocalDpi xmlns:a14="http://schemas.microsoft.com/office/drawing/2010/main" xmlns=""/>
              </a:ext>
            </a:extLst>
          </a:blip>
          <a:srcRect/>
          <a:stretch>
            <a:fillRect/>
          </a:stretch>
        </p:blipFill>
        <p:spPr bwMode="auto">
          <a:xfrm>
            <a:off x="5562600" y="4897119"/>
            <a:ext cx="3352800" cy="1732281"/>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http://www.srbijasume.rs/img/krusrasadnik1.jpg"/>
          <p:cNvPicPr>
            <a:picLocks noChangeAspect="1" noChangeArrowheads="1"/>
          </p:cNvPicPr>
          <p:nvPr/>
        </p:nvPicPr>
        <p:blipFill>
          <a:blip r:embed="rId6" cstate="screen">
            <a:extLst>
              <a:ext uri="{28A0092B-C50C-407E-A947-70E740481C1C}">
                <a14:useLocalDpi xmlns:a14="http://schemas.microsoft.com/office/drawing/2010/main" xmlns=""/>
              </a:ext>
            </a:extLst>
          </a:blip>
          <a:srcRect/>
          <a:stretch>
            <a:fillRect/>
          </a:stretch>
        </p:blipFill>
        <p:spPr bwMode="auto">
          <a:xfrm>
            <a:off x="5562600" y="2743200"/>
            <a:ext cx="1752600" cy="1787780"/>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http://2.imimg.com/data2/HY/HX/MY-1035576/crushed-limestone-250x250.jpg"/>
          <p:cNvPicPr>
            <a:picLocks noChangeAspect="1" noChangeArrowheads="1"/>
          </p:cNvPicPr>
          <p:nvPr/>
        </p:nvPicPr>
        <p:blipFill>
          <a:blip r:embed="rId7" cstate="print">
            <a:extLst>
              <a:ext uri="{28A0092B-C50C-407E-A947-70E740481C1C}">
                <a14:useLocalDpi xmlns:a14="http://schemas.microsoft.com/office/drawing/2010/main" xmlns=""/>
              </a:ext>
            </a:extLst>
          </a:blip>
          <a:srcRect/>
          <a:stretch>
            <a:fillRect/>
          </a:stretch>
        </p:blipFill>
        <p:spPr bwMode="auto">
          <a:xfrm>
            <a:off x="6419850" y="1314450"/>
            <a:ext cx="1733550" cy="17335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6369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dirty="0" smtClean="0">
                <a:ea typeface="ＭＳ Ｐゴシック" pitchFamily="34" charset="-128"/>
              </a:rPr>
              <a:t>References</a:t>
            </a:r>
          </a:p>
        </p:txBody>
      </p:sp>
      <p:sp>
        <p:nvSpPr>
          <p:cNvPr id="2" name="Content Placeholder 1"/>
          <p:cNvSpPr>
            <a:spLocks noGrp="1"/>
          </p:cNvSpPr>
          <p:nvPr>
            <p:ph idx="1"/>
          </p:nvPr>
        </p:nvSpPr>
        <p:spPr>
          <a:xfrm>
            <a:off x="304800" y="1143000"/>
            <a:ext cx="8534400" cy="5486400"/>
          </a:xfrm>
        </p:spPr>
        <p:txBody>
          <a:bodyPr>
            <a:normAutofit/>
          </a:bodyPr>
          <a:lstStyle/>
          <a:p>
            <a:r>
              <a:rPr lang="en-US" sz="1800" dirty="0"/>
              <a:t>Avro, Samuel. </a:t>
            </a:r>
            <a:r>
              <a:rPr lang="en-US" sz="1800" i="1" dirty="0"/>
              <a:t>Why Solar Panels are Cheaper in Germany</a:t>
            </a:r>
            <a:r>
              <a:rPr lang="en-US" sz="1800" dirty="0"/>
              <a:t>.  Consumer Energy Report. 25 October 2012. Web. 7 December 2012.</a:t>
            </a:r>
          </a:p>
          <a:p>
            <a:r>
              <a:rPr lang="en-US" sz="1800" dirty="0" smtClean="0"/>
              <a:t>“Black Forest (LHA) Weather, Germany Weather Averages. World Weather Online. Web. 10 December 2012.</a:t>
            </a:r>
          </a:p>
          <a:p>
            <a:r>
              <a:rPr lang="en-US" sz="1800" dirty="0" smtClean="0"/>
              <a:t>Butler, Rhett. Germany-Forestry Agriculture. Mongabay.com. 2010. Web. 30 November 2012.</a:t>
            </a:r>
          </a:p>
          <a:p>
            <a:r>
              <a:rPr lang="en-US" sz="1800" dirty="0" smtClean="0"/>
              <a:t>Columbia </a:t>
            </a:r>
            <a:r>
              <a:rPr lang="en-US" sz="1800" dirty="0"/>
              <a:t>Encyclopedia, 6</a:t>
            </a:r>
            <a:r>
              <a:rPr lang="en-US" sz="1800" baseline="30000" dirty="0"/>
              <a:t>th</a:t>
            </a:r>
            <a:r>
              <a:rPr lang="en-US" sz="1800" dirty="0"/>
              <a:t> ed. </a:t>
            </a:r>
            <a:r>
              <a:rPr lang="en-US" sz="1800" i="1" dirty="0"/>
              <a:t>Black Forest</a:t>
            </a:r>
            <a:r>
              <a:rPr lang="en-US" sz="1800" dirty="0"/>
              <a:t>. Encylopedia.com. 2012. Web. 3 December 2012.</a:t>
            </a:r>
          </a:p>
          <a:p>
            <a:r>
              <a:rPr lang="en-US" sz="1800" dirty="0" smtClean="0"/>
              <a:t>Dempsey, Judy. </a:t>
            </a:r>
            <a:r>
              <a:rPr lang="en-US" sz="1800" i="1" dirty="0" smtClean="0"/>
              <a:t>Germany passes law aimed at reducing carbon emissions</a:t>
            </a:r>
            <a:r>
              <a:rPr lang="en-US" sz="1800" dirty="0" smtClean="0"/>
              <a:t>. The New York Times, Europe. 4 July 2008. Web. 1 December </a:t>
            </a:r>
            <a:r>
              <a:rPr lang="en-US" sz="1800" dirty="0"/>
              <a:t>2012. </a:t>
            </a:r>
            <a:endParaRPr lang="en-US" sz="1800" dirty="0" smtClean="0"/>
          </a:p>
          <a:p>
            <a:r>
              <a:rPr lang="en-US" sz="1800" dirty="0" err="1" smtClean="0"/>
              <a:t>Deyette</a:t>
            </a:r>
            <a:r>
              <a:rPr lang="en-US" sz="1800" dirty="0" smtClean="0"/>
              <a:t>, Jeff. </a:t>
            </a:r>
            <a:r>
              <a:rPr lang="en-US" sz="1800" i="1" dirty="0" smtClean="0"/>
              <a:t>On the Road to Clean Energy in Germany: Lessons for the United States-Part 1</a:t>
            </a:r>
            <a:r>
              <a:rPr lang="en-US" sz="1800" dirty="0" smtClean="0"/>
              <a:t>. Union of Concerned Scientists. 3 April 2012. Web. 7 December 2012.</a:t>
            </a:r>
          </a:p>
          <a:p>
            <a:r>
              <a:rPr lang="en-US" sz="1800" dirty="0" err="1" smtClean="0"/>
              <a:t>Marcot</a:t>
            </a:r>
            <a:r>
              <a:rPr lang="en-US" sz="1800" dirty="0" smtClean="0"/>
              <a:t>, Bruce. </a:t>
            </a:r>
            <a:r>
              <a:rPr lang="en-US" sz="1800" i="1" dirty="0" smtClean="0"/>
              <a:t>Even-aged managed forest, </a:t>
            </a:r>
            <a:r>
              <a:rPr lang="en-US" sz="1800" i="1" dirty="0" err="1" smtClean="0"/>
              <a:t>Schwarzwald</a:t>
            </a:r>
            <a:r>
              <a:rPr lang="en-US" sz="1800" i="1" dirty="0" smtClean="0"/>
              <a:t> (Black Forest), Southwest Germany</a:t>
            </a:r>
            <a:r>
              <a:rPr lang="en-US" sz="1800" dirty="0" smtClean="0"/>
              <a:t>. EPOW-Ecology Picture of the Week. 19-25 February 2007. 29 November 2012.</a:t>
            </a:r>
          </a:p>
          <a:p>
            <a:endParaRPr lang="en-US" sz="1800" dirty="0" smtClean="0"/>
          </a:p>
        </p:txBody>
      </p:sp>
    </p:spTree>
    <p:extLst>
      <p:ext uri="{BB962C8B-B14F-4D97-AF65-F5344CB8AC3E}">
        <p14:creationId xmlns:p14="http://schemas.microsoft.com/office/powerpoint/2010/main" xmlns="" val="1462542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dirty="0" smtClean="0">
                <a:ea typeface="ＭＳ Ｐゴシック" pitchFamily="34" charset="-128"/>
              </a:rPr>
              <a:t>References</a:t>
            </a:r>
          </a:p>
        </p:txBody>
      </p:sp>
      <p:sp>
        <p:nvSpPr>
          <p:cNvPr id="2" name="Content Placeholder 1"/>
          <p:cNvSpPr>
            <a:spLocks noGrp="1"/>
          </p:cNvSpPr>
          <p:nvPr>
            <p:ph idx="1"/>
          </p:nvPr>
        </p:nvSpPr>
        <p:spPr>
          <a:xfrm>
            <a:off x="304800" y="1143000"/>
            <a:ext cx="8534400" cy="5486400"/>
          </a:xfrm>
        </p:spPr>
        <p:txBody>
          <a:bodyPr>
            <a:normAutofit/>
          </a:bodyPr>
          <a:lstStyle/>
          <a:p>
            <a:r>
              <a:rPr lang="en-US" sz="1800" dirty="0" err="1" smtClean="0"/>
              <a:t>PhiloPhax</a:t>
            </a:r>
            <a:r>
              <a:rPr lang="en-US" sz="1800" dirty="0" smtClean="0"/>
              <a:t> </a:t>
            </a:r>
            <a:r>
              <a:rPr lang="en-US" sz="1800" dirty="0"/>
              <a:t>Internet and </a:t>
            </a:r>
            <a:r>
              <a:rPr lang="en-US" sz="1800" dirty="0" err="1"/>
              <a:t>Lauftext</a:t>
            </a:r>
            <a:r>
              <a:rPr lang="en-US" sz="1800" dirty="0"/>
              <a:t>. </a:t>
            </a:r>
            <a:r>
              <a:rPr lang="en-US" sz="1800" i="1" dirty="0"/>
              <a:t>www.blackforestinfo.com Information around the Black Forest in Germany</a:t>
            </a:r>
            <a:r>
              <a:rPr lang="en-US" sz="1800" dirty="0"/>
              <a:t>. Web. 24 November 2012</a:t>
            </a:r>
            <a:r>
              <a:rPr lang="en-US" sz="1800" dirty="0" smtClean="0"/>
              <a:t>.</a:t>
            </a:r>
          </a:p>
          <a:p>
            <a:r>
              <a:rPr lang="en-US" sz="1800" dirty="0" smtClean="0"/>
              <a:t>Rhoades, Heather. Fixing Your Soil When Soil Is Too Acidic. Gardening Know How. 2012. Web. 5 December 2012.</a:t>
            </a:r>
          </a:p>
          <a:p>
            <a:r>
              <a:rPr lang="en-US" sz="1800" dirty="0" err="1" smtClean="0"/>
              <a:t>Schwarzwald</a:t>
            </a:r>
            <a:r>
              <a:rPr lang="en-US" sz="1800" dirty="0" smtClean="0"/>
              <a:t> Black Forest. </a:t>
            </a:r>
            <a:r>
              <a:rPr lang="en-US" sz="1800" i="1" dirty="0" smtClean="0"/>
              <a:t>130 years of tourism in the Black Forest</a:t>
            </a:r>
            <a:r>
              <a:rPr lang="en-US" sz="1800" dirty="0" smtClean="0"/>
              <a:t>. </a:t>
            </a:r>
            <a:r>
              <a:rPr lang="en-US" sz="1800" dirty="0" err="1" smtClean="0"/>
              <a:t>Schwarzwald</a:t>
            </a:r>
            <a:r>
              <a:rPr lang="en-US" sz="1800" dirty="0" smtClean="0"/>
              <a:t> </a:t>
            </a:r>
            <a:r>
              <a:rPr lang="en-US" sz="1800" dirty="0" err="1" smtClean="0"/>
              <a:t>Tourismus</a:t>
            </a:r>
            <a:r>
              <a:rPr lang="en-US" sz="1800" dirty="0" smtClean="0"/>
              <a:t> GmbH. 2012. Web 28 November 2012.</a:t>
            </a:r>
          </a:p>
          <a:p>
            <a:r>
              <a:rPr lang="en-US" sz="1800" dirty="0" smtClean="0"/>
              <a:t>“Thermal and mineral baths in the Black Forest.” Black-Forest-Travel.com. 26 November 2012. Web. 26 November 2012.</a:t>
            </a:r>
          </a:p>
          <a:p>
            <a:r>
              <a:rPr lang="en-US" sz="1800" dirty="0" smtClean="0"/>
              <a:t>Upper Midwest Aerospace Consortium. </a:t>
            </a:r>
            <a:r>
              <a:rPr lang="en-US" sz="1800" i="1" dirty="0" smtClean="0"/>
              <a:t>Acid Rain, Environmental Effects of Acid Rain</a:t>
            </a:r>
            <a:r>
              <a:rPr lang="en-US" sz="1800" dirty="0" smtClean="0"/>
              <a:t>. Our Changing Planet. 2006-2011. Web. 22 November 2012.</a:t>
            </a:r>
          </a:p>
          <a:p>
            <a:r>
              <a:rPr lang="en-US" sz="1800" dirty="0" smtClean="0"/>
              <a:t>“What is  Acid Rain?” U.S. Environmental Protection Agency. 4 December 2012. Web. 6 December 2012.</a:t>
            </a:r>
          </a:p>
          <a:p>
            <a:endParaRPr lang="en-US" sz="1800" dirty="0" smtClean="0"/>
          </a:p>
          <a:p>
            <a:endParaRPr lang="en-US" sz="1800" dirty="0" smtClean="0"/>
          </a:p>
        </p:txBody>
      </p:sp>
    </p:spTree>
    <p:extLst>
      <p:ext uri="{BB962C8B-B14F-4D97-AF65-F5344CB8AC3E}">
        <p14:creationId xmlns:p14="http://schemas.microsoft.com/office/powerpoint/2010/main" xmlns="" val="4271223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0"/>
            <a:ext cx="8229600" cy="1143000"/>
          </a:xfrm>
        </p:spPr>
        <p:txBody>
          <a:bodyPr>
            <a:normAutofit/>
          </a:bodyPr>
          <a:lstStyle/>
          <a:p>
            <a:pPr eaLnBrk="1" hangingPunct="1"/>
            <a:r>
              <a:rPr lang="en-US" sz="4000" dirty="0" smtClean="0">
                <a:ea typeface="ＭＳ Ｐゴシック" pitchFamily="34" charset="-128"/>
              </a:rPr>
              <a:t>Black Forest Topics of Discussion</a:t>
            </a:r>
          </a:p>
        </p:txBody>
      </p:sp>
      <p:sp>
        <p:nvSpPr>
          <p:cNvPr id="4099" name="Content Placeholder 2"/>
          <p:cNvSpPr>
            <a:spLocks noGrp="1"/>
          </p:cNvSpPr>
          <p:nvPr>
            <p:ph idx="1"/>
          </p:nvPr>
        </p:nvSpPr>
        <p:spPr>
          <a:xfrm>
            <a:off x="457200" y="1295400"/>
            <a:ext cx="8229600" cy="5257800"/>
          </a:xfrm>
        </p:spPr>
        <p:txBody>
          <a:bodyPr>
            <a:normAutofit fontScale="92500" lnSpcReduction="10000"/>
          </a:bodyPr>
          <a:lstStyle/>
          <a:p>
            <a:r>
              <a:rPr lang="en-US" sz="2400" dirty="0" smtClean="0">
                <a:ea typeface="ＭＳ Ｐゴシック" pitchFamily="34" charset="-128"/>
              </a:rPr>
              <a:t>The Black Forest in Summary</a:t>
            </a:r>
          </a:p>
          <a:p>
            <a:r>
              <a:rPr lang="en-US" sz="2400" dirty="0" smtClean="0">
                <a:ea typeface="ＭＳ Ｐゴシック" pitchFamily="34" charset="-128"/>
              </a:rPr>
              <a:t>The Name</a:t>
            </a:r>
          </a:p>
          <a:p>
            <a:r>
              <a:rPr lang="en-US" sz="2400" dirty="0" smtClean="0">
                <a:ea typeface="ＭＳ Ｐゴシック" pitchFamily="34" charset="-128"/>
              </a:rPr>
              <a:t>Plants and Vegetation</a:t>
            </a:r>
          </a:p>
          <a:p>
            <a:r>
              <a:rPr lang="en-US" sz="2400" dirty="0" smtClean="0">
                <a:ea typeface="ＭＳ Ｐゴシック" pitchFamily="34" charset="-128"/>
              </a:rPr>
              <a:t>Food Web</a:t>
            </a:r>
          </a:p>
          <a:p>
            <a:r>
              <a:rPr lang="en-US" sz="2400" dirty="0" smtClean="0">
                <a:ea typeface="ＭＳ Ｐゴシック" pitchFamily="34" charset="-128"/>
              </a:rPr>
              <a:t>Pre-historical Forest Uses</a:t>
            </a:r>
          </a:p>
          <a:p>
            <a:r>
              <a:rPr lang="en-US" sz="2400" dirty="0" smtClean="0">
                <a:ea typeface="ＭＳ Ｐゴシック" pitchFamily="34" charset="-128"/>
              </a:rPr>
              <a:t>Historical Forest Uses</a:t>
            </a:r>
          </a:p>
          <a:p>
            <a:r>
              <a:rPr lang="en-US" sz="2400" dirty="0" smtClean="0">
                <a:ea typeface="ＭＳ Ｐゴシック" pitchFamily="34" charset="-128"/>
              </a:rPr>
              <a:t>Commercial Aspects of the Forest</a:t>
            </a:r>
          </a:p>
          <a:p>
            <a:r>
              <a:rPr lang="en-US" sz="2400" dirty="0" smtClean="0">
                <a:ea typeface="ＭＳ Ｐゴシック" pitchFamily="34" charset="-128"/>
              </a:rPr>
              <a:t>Non-commercial Uses</a:t>
            </a:r>
          </a:p>
          <a:p>
            <a:r>
              <a:rPr lang="en-US" sz="2400" dirty="0" smtClean="0">
                <a:ea typeface="ＭＳ Ｐゴシック" pitchFamily="34" charset="-128"/>
              </a:rPr>
              <a:t>Disease and Pests of the Forest</a:t>
            </a:r>
          </a:p>
          <a:p>
            <a:r>
              <a:rPr lang="en-US" sz="2400" dirty="0" smtClean="0">
                <a:ea typeface="ＭＳ Ｐゴシック" pitchFamily="34" charset="-128"/>
              </a:rPr>
              <a:t>Natural Disaster Damage</a:t>
            </a:r>
          </a:p>
          <a:p>
            <a:r>
              <a:rPr lang="en-US" sz="2400" dirty="0" smtClean="0">
                <a:ea typeface="ＭＳ Ｐゴシック" pitchFamily="34" charset="-128"/>
              </a:rPr>
              <a:t>Watershed</a:t>
            </a:r>
          </a:p>
          <a:p>
            <a:r>
              <a:rPr lang="en-US" sz="2400" dirty="0" smtClean="0">
                <a:ea typeface="ＭＳ Ｐゴシック" pitchFamily="34" charset="-128"/>
              </a:rPr>
              <a:t>Government and the Forest</a:t>
            </a:r>
          </a:p>
          <a:p>
            <a:r>
              <a:rPr lang="en-US" sz="2400" dirty="0" smtClean="0">
                <a:ea typeface="ＭＳ Ｐゴシック" pitchFamily="34" charset="-128"/>
              </a:rPr>
              <a:t>Major Issue Effecting the Forest</a:t>
            </a:r>
          </a:p>
          <a:p>
            <a:r>
              <a:rPr lang="en-US" sz="2400" dirty="0" smtClean="0">
                <a:ea typeface="ＭＳ Ｐゴシック" pitchFamily="34" charset="-128"/>
              </a:rPr>
              <a:t>Recommendations</a:t>
            </a:r>
          </a:p>
        </p:txBody>
      </p:sp>
    </p:spTree>
    <p:extLst>
      <p:ext uri="{BB962C8B-B14F-4D97-AF65-F5344CB8AC3E}">
        <p14:creationId xmlns:p14="http://schemas.microsoft.com/office/powerpoint/2010/main" xmlns="" val="243957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hu-women.com/wp-content/uploads/2012/10/Black-Forest-germany.jpg"/>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105451" y="4745327"/>
            <a:ext cx="2973622" cy="200003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0"/>
            <a:ext cx="8229600" cy="1143000"/>
          </a:xfrm>
        </p:spPr>
        <p:txBody>
          <a:bodyPr>
            <a:noAutofit/>
          </a:bodyPr>
          <a:lstStyle/>
          <a:p>
            <a:r>
              <a:rPr lang="en-US" sz="4000" dirty="0" smtClean="0"/>
              <a:t>The Black Forest in Summary</a:t>
            </a:r>
            <a:endParaRPr lang="en-US" sz="3200" dirty="0"/>
          </a:p>
        </p:txBody>
      </p:sp>
      <p:sp>
        <p:nvSpPr>
          <p:cNvPr id="3" name="Content Placeholder 2"/>
          <p:cNvSpPr>
            <a:spLocks noGrp="1"/>
          </p:cNvSpPr>
          <p:nvPr>
            <p:ph idx="4294967295"/>
          </p:nvPr>
        </p:nvSpPr>
        <p:spPr>
          <a:xfrm>
            <a:off x="111675" y="1443037"/>
            <a:ext cx="6365325" cy="3662363"/>
          </a:xfrm>
        </p:spPr>
        <p:txBody>
          <a:bodyPr>
            <a:noAutofit/>
          </a:bodyPr>
          <a:lstStyle/>
          <a:p>
            <a:r>
              <a:rPr lang="en-US" sz="1600" dirty="0" smtClean="0"/>
              <a:t>Location: sits in Baden-Wurttemberg in the southwestern region of Germany</a:t>
            </a:r>
          </a:p>
          <a:p>
            <a:r>
              <a:rPr lang="en-US" sz="1600" dirty="0" smtClean="0"/>
              <a:t>Description:</a:t>
            </a:r>
          </a:p>
          <a:p>
            <a:pPr lvl="1"/>
            <a:r>
              <a:rPr lang="en-US" sz="1600" dirty="0" smtClean="0"/>
              <a:t>A densely wooden mountain range with deep valleys and small lakes</a:t>
            </a:r>
          </a:p>
          <a:p>
            <a:pPr lvl="1"/>
            <a:r>
              <a:rPr lang="en-US" sz="1600" dirty="0" smtClean="0"/>
              <a:t>Bordered by the Rhine valley and river to the west and south and the Neckar River to the east</a:t>
            </a:r>
          </a:p>
          <a:p>
            <a:pPr lvl="1"/>
            <a:r>
              <a:rPr lang="en-US" sz="1600" dirty="0" smtClean="0"/>
              <a:t>Rectangular in shape: 160km long (99 miles) by 60 km wide (37 miles)</a:t>
            </a:r>
          </a:p>
          <a:p>
            <a:pPr lvl="1"/>
            <a:r>
              <a:rPr lang="en-US" sz="1600" dirty="0" smtClean="0"/>
              <a:t>Highest peak is in Feldberg, Germany with an elevation of 1,493 meters (4,898 feet)</a:t>
            </a:r>
          </a:p>
          <a:p>
            <a:pPr lvl="1"/>
            <a:endParaRPr lang="en-US" sz="1600" dirty="0" smtClean="0"/>
          </a:p>
        </p:txBody>
      </p:sp>
      <p:sp>
        <p:nvSpPr>
          <p:cNvPr id="16" name="AutoShape 17" descr="data:image/jpeg;base64,/9j/4AAQSkZJRgABAQAAAQABAAD/2wBDAAkGBwgHBgkIBwgKCgkLDRYPDQwMDRsUFRAWIB0iIiAdHx8kKDQsJCYxJx8fLT0tMTU3Ojo6Iys/RD84QzQ5Ojf/2wBDAQoKCg0MDRoPDxo3JR8lNzc3Nzc3Nzc3Nzc3Nzc3Nzc3Nzc3Nzc3Nzc3Nzc3Nzc3Nzc3Nzc3Nzc3Nzc3Nzc3Nzf/wAARCACuASEDASIAAhEBAxEB/8QAGAABAQADAAAAAAAAAAAAAAAAAAYBBQf/xAAfEAEAAQEJAAAAAAAAAAAAAAAAAZICAwQFERUWU1T/xAAYAQEAAwEAAAAAAAAAAAAAAAAABAUGB//EAB8RAQAABQUBAAAAAAAAAAAAAAABBBVhkQMUFlFSof/aAAwDAQACEQMRAD8A4aAAAAAAAAAAAAAAAAAAAAAAAAAAAAAAAAAAAAAAAAAAAAAAAAAAAAAAAAAAAAAAAAAAAAAAAAAAAAAAAAAAAAAAAAAAAAAAAAAAAAAAAAAAAAAAAAADOhosdiy/rt1ybFl/XbrlE3uldouMT1so7Q0WOxZf1265Niy/rt1yb3SucYnrZR2hosdiy/rt1ybFl/Xbrk3ulc4xPWyjtDRY7Fl/Xbrk2LL+u3XJvdK5xietlHaGix2LL+u3XJsWX9duuTe6VzjE9bKO0NFjsWX9duuTYsv67dcm90rnGJ62UdoaLHYsv67dcmxZf1265N7pXOMT1so7Q0WOxZf1265Niy/rt1yb3SucYnrZR2hosdiy/rt1ybFl/Xbrk3ulc4xPWyjtDRY7Fl/Xbrk2LL+u3XJvdK5xietlHaGix2LL+u3XJsWX9duuTe6VzjE9bKO0NFjsWX9duuTYsv67dcm90rnGJ62UdoaLHYsv67dcmxZf1265N7pXOMT1so7Q0WOxZf1265Niy/rt1yb3SucYnrZR2hosdiy/rt1ybFl/Xbrk3ulc4xPWyjtDRY7Fl/Xbrk2LL+u3XJvdK5xietlHaGix2LL+u3XJsWX9duuTe6VzjE9bKO0NFjsWX9duuTYsv67dcm90rnGJ62UdoLHYsv67dchvdK5xietlsgFQ6IAAAAAAAAAAAAAAAAAAAAAAAAAAAAAAAAAAAAAAAAAAAAAAAAAAAAAAAAAAAAAAAAAAAAAAAAAAAAAAAAAAAAAAAAAAAAAAAAAAAAAAAAAAAAAAAAruB4z23FEnA8Z7biiV4M1VZnuGGLq057+QQfA8Z7biiTgeM9txRK8CqzPcMFWnPfyCD4HjPbcUScDxntuKJXgVWY7hgq057+QQfA8Z7biiTgeM9txRK8CqzHcMFWnPfyCD4HjPbcUScDxntuKJXgVWZ7hgq057+QQfA8Z7biiTgeM9txRK8CqzPcMFWnPfyCD4HjPbcUScDxntuKJXgVWZ7hgq057+QQfA8Z7biiTgeM9txRK8CqzPcMFWnPfyCD4HjPbcUScDxntuKJXgVWZ7hgq057+QQfA8Z7biiTgeM9txRK8CqTPcMFWnPfyCD4HjPbcUScDxntuKJXgVWZ7hgq057+QQfA8Z7biiTgeM9txRK8CqzHcMFWnPfyCD4HjPbcUScDxntuKJXgVWY7hgq057+QQfA8Z7biiTgeM9txRK8CqzPcMFWnPfyCD4HjPbcUScDxntuKJXgVWZ7hgq057+QQfA8Z7biiTgeM9txRK8CqzPcMFWnPfyCD4HjPbcUScDxntuKJXgVWZ7hgq057+QQfA8Z7biiTgeM9txRK8CqzPcMFWnPfyCD4HjPbcUSLwKpM9wwVac9/IACuV4AAAAAAAAAAAAAAAAAAAAAAAAAAAAAAAAAAAAAAAAAAAAAAAAAAAAAAAAAAAAAAAAAAAAAAAAAAAAAAAAAAAAAAAAAAAAAAAAAAAAAAAAAAAAAAAD/9k="/>
          <p:cNvSpPr>
            <a:spLocks noChangeAspect="1" noChangeArrowheads="1"/>
          </p:cNvSpPr>
          <p:nvPr/>
        </p:nvSpPr>
        <p:spPr bwMode="auto">
          <a:xfrm>
            <a:off x="63500" y="-804863"/>
            <a:ext cx="2752725" cy="165735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19" descr="data:image/jpeg;base64,/9j/4AAQSkZJRgABAQAAAQABAAD/2wBDAAkGBwgHBgkIBwgKCgkLDRYPDQwMDRsUFRAWIB0iIiAdHx8kKDQsJCYxJx8fLT0tMTU3Ojo6Iys/RD84QzQ5Ojf/2wBDAQoKCg0MDRoPDxo3JR8lNzc3Nzc3Nzc3Nzc3Nzc3Nzc3Nzc3Nzc3Nzc3Nzc3Nzc3Nzc3Nzc3Nzc3Nzc3Nzc3Nzf/wAARCACuASEDASIAAhEBAxEB/8QAGAABAQADAAAAAAAAAAAAAAAAAAYBBQf/xAAfEAEAAQEJAAAAAAAAAAAAAAAAAZICAwQFERUWU1T/xAAYAQEAAwEAAAAAAAAAAAAAAAAABAUGB//EAB8RAQAABQUBAAAAAAAAAAAAAAABBBVhkQMUFlFSof/aAAwDAQACEQMRAD8A4aAAAAAAAAAAAAAAAAAAAAAAAAAAAAAAAAAAAAAAAAAAAAAAAAAAAAAAAAAAAAAAAAAAAAAAAAAAAAAAAAAAAAAAAAAAAAAAAAAAAAAAAAAAAAAAAAADOhosdiy/rt1ybFl/XbrlE3uldouMT1so7Q0WOxZf1265Niy/rt1yb3SucYnrZR2hosdiy/rt1ybFl/Xbrk3ulc4xPWyjtDRY7Fl/Xbrk2LL+u3XJvdK5xietlHaGix2LL+u3XJsWX9duuTe6VzjE9bKO0NFjsWX9duuTYsv67dcm90rnGJ62UdoaLHYsv67dcmxZf1265N7pXOMT1so7Q0WOxZf1265Niy/rt1yb3SucYnrZR2hosdiy/rt1ybFl/Xbrk3ulc4xPWyjtDRY7Fl/Xbrk2LL+u3XJvdK5xietlHaGix2LL+u3XJsWX9duuTe6VzjE9bKO0NFjsWX9duuTYsv67dcm90rnGJ62UdoaLHYsv67dcmxZf1265N7pXOMT1so7Q0WOxZf1265Niy/rt1yb3SucYnrZR2hosdiy/rt1ybFl/Xbrk3ulc4xPWyjtDRY7Fl/Xbrk2LL+u3XJvdK5xietlHaGix2LL+u3XJsWX9duuTe6VzjE9bKO0NFjsWX9duuTYsv67dcm90rnGJ62UdoLHYsv67dchvdK5xietlsgFQ6IAAAAAAAAAAAAAAAAAAAAAAAAAAAAAAAAAAAAAAAAAAAAAAAAAAAAAAAAAAAAAAAAAAAAAAAAAAAAAAAAAAAAAAAAAAAAAAAAAAAAAAAAAAAAAAAAruB4z23FEnA8Z7biiV4M1VZnuGGLq057+QQfA8Z7biiTgeM9txRK8CqzPcMFWnPfyCD4HjPbcUScDxntuKJXgVWY7hgq057+QQfA8Z7biiTgeM9txRK8CqzHcMFWnPfyCD4HjPbcUScDxntuKJXgVWZ7hgq057+QQfA8Z7biiTgeM9txRK8CqzPcMFWnPfyCD4HjPbcUScDxntuKJXgVWZ7hgq057+QQfA8Z7biiTgeM9txRK8CqzPcMFWnPfyCD4HjPbcUScDxntuKJXgVWZ7hgq057+QQfA8Z7biiTgeM9txRK8CqTPcMFWnPfyCD4HjPbcUScDxntuKJXgVWZ7hgq057+QQfA8Z7biiTgeM9txRK8CqzHcMFWnPfyCD4HjPbcUScDxntuKJXgVWY7hgq057+QQfA8Z7biiTgeM9txRK8CqzPcMFWnPfyCD4HjPbcUScDxntuKJXgVWZ7hgq057+QQfA8Z7biiTgeM9txRK8CqzPcMFWnPfyCD4HjPbcUScDxntuKJXgVWZ7hgq057+QQfA8Z7biiTgeM9txRK8CqzPcMFWnPfyCD4HjPbcUSLwKpM9wwVac9/IACuV4AAAAAAAAAAAAAAAAAAAAAAAAAAAAAAAAAAAAAAAAAAAAAAAAAAAAAAAAAAAAAAAAAAAAAAAAAAAAAAAAAAAAAAAAAAAAAAAAAAAAAAAAAAAAAAAD/9k="/>
          <p:cNvSpPr>
            <a:spLocks noChangeAspect="1" noChangeArrowheads="1"/>
          </p:cNvSpPr>
          <p:nvPr/>
        </p:nvSpPr>
        <p:spPr bwMode="auto">
          <a:xfrm>
            <a:off x="215900" y="-652463"/>
            <a:ext cx="2752725" cy="165735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 name="Group 3"/>
          <p:cNvGrpSpPr/>
          <p:nvPr/>
        </p:nvGrpSpPr>
        <p:grpSpPr>
          <a:xfrm>
            <a:off x="6705600" y="5255957"/>
            <a:ext cx="2438400" cy="1610219"/>
            <a:chOff x="3962400" y="5247781"/>
            <a:chExt cx="2438400" cy="1610219"/>
          </a:xfrm>
        </p:grpSpPr>
        <p:pic>
          <p:nvPicPr>
            <p:cNvPr id="1037" name="Picture 13"/>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3962400" y="5247781"/>
              <a:ext cx="2438400" cy="16102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Oval 6"/>
            <p:cNvSpPr/>
            <p:nvPr/>
          </p:nvSpPr>
          <p:spPr>
            <a:xfrm rot="1334466">
              <a:off x="5089969" y="6148198"/>
              <a:ext cx="77130" cy="2528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7" name="Picture 23" descr="http://files.myopera.com/hoacomay70/albums/3177991/german-flag.JPG"/>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5146521" y="5878820"/>
              <a:ext cx="389250" cy="191681"/>
            </a:xfrm>
            <a:prstGeom prst="rect">
              <a:avLst/>
            </a:prstGeom>
            <a:noFill/>
            <a:extLst>
              <a:ext uri="{909E8E84-426E-40dd-AFC4-6F175D3DCCD1}">
                <a14:hiddenFill xmlns:a14="http://schemas.microsoft.com/office/drawing/2010/main" xmlns="">
                  <a:solidFill>
                    <a:srgbClr val="FFFFFF"/>
                  </a:solidFill>
                </a14:hiddenFill>
              </a:ext>
            </a:extLst>
          </p:spPr>
        </p:pic>
        <p:pic>
          <p:nvPicPr>
            <p:cNvPr id="1049" name="Picture 25" descr="http://www.ultimateflags.com/images/P/buy_switzerland_flag-01-01.gif"/>
            <p:cNvPicPr>
              <a:picLocks noChangeAspect="1" noChangeArrowheads="1"/>
            </p:cNvPicPr>
            <p:nvPr/>
          </p:nvPicPr>
          <p:blipFill>
            <a:blip r:embed="rId5" cstate="screen">
              <a:extLst>
                <a:ext uri="{28A0092B-C50C-407E-A947-70E740481C1C}">
                  <a14:useLocalDpi xmlns:a14="http://schemas.microsoft.com/office/drawing/2010/main" xmlns=""/>
                </a:ext>
              </a:extLst>
            </a:blip>
            <a:srcRect/>
            <a:stretch>
              <a:fillRect/>
            </a:stretch>
          </p:blipFill>
          <p:spPr bwMode="auto">
            <a:xfrm>
              <a:off x="4930991" y="6488581"/>
              <a:ext cx="385035" cy="235453"/>
            </a:xfrm>
            <a:prstGeom prst="rect">
              <a:avLst/>
            </a:prstGeom>
            <a:noFill/>
            <a:extLst>
              <a:ext uri="{909E8E84-426E-40dd-AFC4-6F175D3DCCD1}">
                <a14:hiddenFill xmlns:a14="http://schemas.microsoft.com/office/drawing/2010/main" xmlns="">
                  <a:solidFill>
                    <a:srgbClr val="FFFFFF"/>
                  </a:solidFill>
                </a14:hiddenFill>
              </a:ext>
            </a:extLst>
          </p:spPr>
        </p:pic>
        <p:pic>
          <p:nvPicPr>
            <p:cNvPr id="1051" name="Picture 27" descr="http://t2.gstatic.com/images?q=tbn:ANd9GcRTkK4wc_5xgG_QBrDSwoCzgSf6gd5Hz5WMxnbFxeRlsilr2lT92zV23w6L"/>
            <p:cNvPicPr>
              <a:picLocks noChangeAspect="1" noChangeArrowheads="1"/>
            </p:cNvPicPr>
            <p:nvPr/>
          </p:nvPicPr>
          <p:blipFill>
            <a:blip r:embed="rId6" cstate="screen">
              <a:extLst>
                <a:ext uri="{28A0092B-C50C-407E-A947-70E740481C1C}">
                  <a14:useLocalDpi xmlns:a14="http://schemas.microsoft.com/office/drawing/2010/main" xmlns=""/>
                </a:ext>
              </a:extLst>
            </a:blip>
            <a:srcRect/>
            <a:stretch>
              <a:fillRect/>
            </a:stretch>
          </p:blipFill>
          <p:spPr bwMode="auto">
            <a:xfrm>
              <a:off x="5550390" y="6127934"/>
              <a:ext cx="385035" cy="210819"/>
            </a:xfrm>
            <a:prstGeom prst="rect">
              <a:avLst/>
            </a:prstGeom>
            <a:noFill/>
            <a:extLst>
              <a:ext uri="{909E8E84-426E-40dd-AFC4-6F175D3DCCD1}">
                <a14:hiddenFill xmlns:a14="http://schemas.microsoft.com/office/drawing/2010/main" xmlns="">
                  <a:solidFill>
                    <a:srgbClr val="FFFFFF"/>
                  </a:solidFill>
                </a14:hiddenFill>
              </a:ext>
            </a:extLst>
          </p:spPr>
        </p:pic>
        <p:pic>
          <p:nvPicPr>
            <p:cNvPr id="1053" name="Picture 29" descr="http://www.mapsofworld.com/images/world-countries-flags/france-flag.gif"/>
            <p:cNvPicPr>
              <a:picLocks noChangeAspect="1" noChangeArrowheads="1"/>
            </p:cNvPicPr>
            <p:nvPr/>
          </p:nvPicPr>
          <p:blipFill>
            <a:blip r:embed="rId7" cstate="screen">
              <a:extLst>
                <a:ext uri="{28A0092B-C50C-407E-A947-70E740481C1C}">
                  <a14:useLocalDpi xmlns:a14="http://schemas.microsoft.com/office/drawing/2010/main" xmlns=""/>
                </a:ext>
              </a:extLst>
            </a:blip>
            <a:srcRect/>
            <a:stretch>
              <a:fillRect/>
            </a:stretch>
          </p:blipFill>
          <p:spPr bwMode="auto">
            <a:xfrm>
              <a:off x="4296021" y="6250145"/>
              <a:ext cx="385035" cy="213316"/>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1030" name="Picture 6" descr="http://blackforest-freiburg-tours.com/guided-tours/wp-content/uploads/2009/12/schwarzwald.jpg"/>
          <p:cNvPicPr>
            <a:picLocks noChangeAspect="1" noChangeArrowheads="1"/>
          </p:cNvPicPr>
          <p:nvPr/>
        </p:nvPicPr>
        <p:blipFill>
          <a:blip r:embed="rId8" cstate="print">
            <a:extLst>
              <a:ext uri="{28A0092B-C50C-407E-A947-70E740481C1C}">
                <a14:useLocalDpi xmlns:a14="http://schemas.microsoft.com/office/drawing/2010/main" xmlns=""/>
              </a:ext>
            </a:extLst>
          </a:blip>
          <a:srcRect/>
          <a:stretch>
            <a:fillRect/>
          </a:stretch>
        </p:blipFill>
        <p:spPr bwMode="auto">
          <a:xfrm>
            <a:off x="2971800" y="4572000"/>
            <a:ext cx="2107086" cy="2075871"/>
          </a:xfrm>
          <a:prstGeom prst="rect">
            <a:avLst/>
          </a:prstGeom>
          <a:noFill/>
          <a:extLst>
            <a:ext uri="{909E8E84-426E-40dd-AFC4-6F175D3DCCD1}">
              <a14:hiddenFill xmlns:a14="http://schemas.microsoft.com/office/drawing/2010/main" xmlns="">
                <a:solidFill>
                  <a:srgbClr val="FFFFFF"/>
                </a:solidFill>
              </a14:hiddenFill>
            </a:ext>
          </a:extLst>
        </p:spPr>
      </p:pic>
      <p:pic>
        <p:nvPicPr>
          <p:cNvPr id="1036" name="Picture 12" descr="http://www.black-forest-travel.com/schuttertal/muehle.jpg"/>
          <p:cNvPicPr>
            <a:picLocks noChangeAspect="1" noChangeArrowheads="1"/>
          </p:cNvPicPr>
          <p:nvPr/>
        </p:nvPicPr>
        <p:blipFill>
          <a:blip r:embed="rId9" cstate="print">
            <a:extLst>
              <a:ext uri="{28A0092B-C50C-407E-A947-70E740481C1C}">
                <a14:useLocalDpi xmlns:a14="http://schemas.microsoft.com/office/drawing/2010/main" xmlns=""/>
              </a:ext>
            </a:extLst>
          </a:blip>
          <a:srcRect/>
          <a:stretch>
            <a:fillRect/>
          </a:stretch>
        </p:blipFill>
        <p:spPr bwMode="auto">
          <a:xfrm>
            <a:off x="4953000" y="5181600"/>
            <a:ext cx="1829318" cy="1561454"/>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 name="Group 4"/>
          <p:cNvGrpSpPr/>
          <p:nvPr/>
        </p:nvGrpSpPr>
        <p:grpSpPr>
          <a:xfrm>
            <a:off x="6477000" y="1219200"/>
            <a:ext cx="2667000" cy="4424169"/>
            <a:chOff x="3974526" y="1481102"/>
            <a:chExt cx="2424112" cy="4111978"/>
          </a:xfrm>
        </p:grpSpPr>
        <p:pic>
          <p:nvPicPr>
            <p:cNvPr id="8" name="Picture 2"/>
            <p:cNvPicPr>
              <a:picLocks noChangeAspect="1" noChangeArrowheads="1"/>
            </p:cNvPicPr>
            <p:nvPr/>
          </p:nvPicPr>
          <p:blipFill rotWithShape="1">
            <a:blip r:embed="rId10" cstate="screen">
              <a:extLst>
                <a:ext uri="{28A0092B-C50C-407E-A947-70E740481C1C}">
                  <a14:useLocalDpi xmlns:a14="http://schemas.microsoft.com/office/drawing/2010/main" xmlns=""/>
                </a:ext>
              </a:extLst>
            </a:blip>
            <a:srcRect/>
            <a:stretch/>
          </p:blipFill>
          <p:spPr bwMode="auto">
            <a:xfrm>
              <a:off x="3974526" y="1543792"/>
              <a:ext cx="2424112" cy="4049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Oval 10"/>
            <p:cNvSpPr/>
            <p:nvPr/>
          </p:nvSpPr>
          <p:spPr>
            <a:xfrm rot="1334466">
              <a:off x="4583245" y="1481102"/>
              <a:ext cx="1323001" cy="410337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56552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Name</a:t>
            </a:r>
            <a:endParaRPr lang="en-US" dirty="0"/>
          </a:p>
        </p:txBody>
      </p:sp>
      <p:sp>
        <p:nvSpPr>
          <p:cNvPr id="3" name="Content Placeholder 2"/>
          <p:cNvSpPr>
            <a:spLocks noGrp="1"/>
          </p:cNvSpPr>
          <p:nvPr>
            <p:ph idx="1"/>
          </p:nvPr>
        </p:nvSpPr>
        <p:spPr>
          <a:xfrm>
            <a:off x="304800" y="1600200"/>
            <a:ext cx="4724400" cy="3352800"/>
          </a:xfrm>
        </p:spPr>
        <p:txBody>
          <a:bodyPr>
            <a:normAutofit/>
          </a:bodyPr>
          <a:lstStyle/>
          <a:p>
            <a:r>
              <a:rPr lang="en-US" sz="1800" dirty="0" smtClean="0"/>
              <a:t>The German’s call the forest </a:t>
            </a:r>
            <a:r>
              <a:rPr lang="en-US" sz="1800" dirty="0" err="1" smtClean="0"/>
              <a:t>Schwarzwald</a:t>
            </a:r>
            <a:r>
              <a:rPr lang="en-US" sz="1800" dirty="0" smtClean="0"/>
              <a:t> which directly translated to black forest.</a:t>
            </a:r>
          </a:p>
          <a:p>
            <a:r>
              <a:rPr lang="en-US" sz="1800" dirty="0" smtClean="0"/>
              <a:t>The origins of the name dates back to the Roman’s who called the forest Silva </a:t>
            </a:r>
            <a:r>
              <a:rPr lang="en-US" sz="1800" dirty="0" err="1" smtClean="0"/>
              <a:t>Nigra</a:t>
            </a:r>
            <a:r>
              <a:rPr lang="en-US" sz="1800" dirty="0" smtClean="0"/>
              <a:t> or Silva </a:t>
            </a:r>
            <a:r>
              <a:rPr lang="en-US" sz="1800" dirty="0" err="1" smtClean="0"/>
              <a:t>Carbonara</a:t>
            </a:r>
            <a:r>
              <a:rPr lang="en-US" sz="1800" dirty="0" smtClean="0"/>
              <a:t> which is Latin for black, dark, and murky forest. The Roman’s named the forest this because of how densely packed the tree where and how little light was able to penetrate the canopy and foliage.</a:t>
            </a:r>
          </a:p>
        </p:txBody>
      </p:sp>
      <p:pic>
        <p:nvPicPr>
          <p:cNvPr id="4" name="Picture 4"/>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5029200" y="1600200"/>
            <a:ext cx="3853543" cy="2889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descr="http://1.bp.blogspot.com/-E3QQii0jg3Q/T8fQMSGcVfI/AAAAAAAACGk/QD4Xwvt5Ico/s1600/blackforest2.jpg"/>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3960947" y="4332003"/>
            <a:ext cx="3354253" cy="2144997"/>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www.chriscamargo.com/images/photography/travel/blackForest.jpg"/>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838200" y="4591049"/>
            <a:ext cx="3286126" cy="21145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26734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Plants and Vegetation</a:t>
            </a:r>
            <a:endParaRPr lang="en-US" dirty="0"/>
          </a:p>
        </p:txBody>
      </p:sp>
      <p:sp>
        <p:nvSpPr>
          <p:cNvPr id="3" name="Content Placeholder 2"/>
          <p:cNvSpPr>
            <a:spLocks noGrp="1"/>
          </p:cNvSpPr>
          <p:nvPr>
            <p:ph idx="1"/>
          </p:nvPr>
        </p:nvSpPr>
        <p:spPr>
          <a:xfrm>
            <a:off x="876299" y="1172934"/>
            <a:ext cx="5219701" cy="1613129"/>
          </a:xfrm>
        </p:spPr>
        <p:txBody>
          <a:bodyPr>
            <a:noAutofit/>
          </a:bodyPr>
          <a:lstStyle/>
          <a:p>
            <a:pPr marL="0" indent="0">
              <a:buNone/>
            </a:pPr>
            <a:r>
              <a:rPr lang="en-US" sz="1600" dirty="0" smtClean="0"/>
              <a:t>Black Forest predominately consists of a variety of Pine and Fir trees with some Spruce: Common Juniper, European Silver Fir, Douglas Fir, Norway Spruce, and Scot Pine</a:t>
            </a:r>
          </a:p>
          <a:p>
            <a:pPr marL="0" indent="0">
              <a:buNone/>
            </a:pPr>
            <a:r>
              <a:rPr lang="en-US" sz="1600" dirty="0" smtClean="0"/>
              <a:t>The trees that make up the canopy are different throughout the forest due to the various elevation and soil changes of the mountain.</a:t>
            </a:r>
          </a:p>
        </p:txBody>
      </p:sp>
      <p:pic>
        <p:nvPicPr>
          <p:cNvPr id="2054" name="Picture 6" descr="http://warriorcatsofthecode.webs.com/Loners/Forest%20Stream.jpg"/>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6215743" y="1219200"/>
            <a:ext cx="2743200" cy="3657600"/>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ight Brace 8"/>
          <p:cNvSpPr/>
          <p:nvPr/>
        </p:nvSpPr>
        <p:spPr>
          <a:xfrm>
            <a:off x="381000" y="1223510"/>
            <a:ext cx="457200" cy="1533525"/>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a:off x="381000" y="2846606"/>
            <a:ext cx="457200" cy="1897309"/>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ight Brace 13"/>
          <p:cNvSpPr/>
          <p:nvPr/>
        </p:nvSpPr>
        <p:spPr>
          <a:xfrm>
            <a:off x="381000" y="4807750"/>
            <a:ext cx="457200" cy="1975521"/>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723900" y="1790217"/>
            <a:ext cx="2209800" cy="400110"/>
          </a:xfrm>
          <a:prstGeom prst="rect">
            <a:avLst/>
          </a:prstGeom>
          <a:noFill/>
        </p:spPr>
        <p:txBody>
          <a:bodyPr wrap="square" rtlCol="0">
            <a:spAutoFit/>
          </a:bodyPr>
          <a:lstStyle/>
          <a:p>
            <a:pPr algn="ctr"/>
            <a:r>
              <a:rPr lang="en-US" sz="2000" b="1" dirty="0" smtClean="0"/>
              <a:t>CANOPY</a:t>
            </a:r>
            <a:endParaRPr lang="en-US" b="1" dirty="0"/>
          </a:p>
        </p:txBody>
      </p:sp>
      <p:sp>
        <p:nvSpPr>
          <p:cNvPr id="16" name="TextBox 15"/>
          <p:cNvSpPr txBox="1"/>
          <p:nvPr/>
        </p:nvSpPr>
        <p:spPr>
          <a:xfrm rot="16200000">
            <a:off x="-752444" y="3595205"/>
            <a:ext cx="2209800" cy="400110"/>
          </a:xfrm>
          <a:prstGeom prst="rect">
            <a:avLst/>
          </a:prstGeom>
          <a:noFill/>
        </p:spPr>
        <p:txBody>
          <a:bodyPr wrap="square" rtlCol="0">
            <a:spAutoFit/>
          </a:bodyPr>
          <a:lstStyle/>
          <a:p>
            <a:pPr algn="ctr"/>
            <a:r>
              <a:rPr lang="en-US" sz="2000" b="1" dirty="0" smtClean="0"/>
              <a:t>UNDERSTORY</a:t>
            </a:r>
            <a:endParaRPr lang="en-US" b="1" dirty="0"/>
          </a:p>
        </p:txBody>
      </p:sp>
      <p:sp>
        <p:nvSpPr>
          <p:cNvPr id="17" name="TextBox 16"/>
          <p:cNvSpPr txBox="1"/>
          <p:nvPr/>
        </p:nvSpPr>
        <p:spPr>
          <a:xfrm rot="16200000">
            <a:off x="-733394" y="5595455"/>
            <a:ext cx="2209800" cy="400110"/>
          </a:xfrm>
          <a:prstGeom prst="rect">
            <a:avLst/>
          </a:prstGeom>
          <a:noFill/>
        </p:spPr>
        <p:txBody>
          <a:bodyPr wrap="square" rtlCol="0">
            <a:spAutoFit/>
          </a:bodyPr>
          <a:lstStyle/>
          <a:p>
            <a:pPr algn="ctr"/>
            <a:r>
              <a:rPr lang="en-US" sz="2000" b="1" dirty="0" smtClean="0"/>
              <a:t>GROUND COVER</a:t>
            </a:r>
            <a:endParaRPr lang="en-US" b="1" dirty="0"/>
          </a:p>
        </p:txBody>
      </p:sp>
      <p:sp>
        <p:nvSpPr>
          <p:cNvPr id="21" name="Content Placeholder 2"/>
          <p:cNvSpPr txBox="1">
            <a:spLocks/>
          </p:cNvSpPr>
          <p:nvPr/>
        </p:nvSpPr>
        <p:spPr>
          <a:xfrm>
            <a:off x="876300" y="2786748"/>
            <a:ext cx="2705100" cy="20118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dirty="0" smtClean="0"/>
              <a:t>Due to the density of the forest there is not much of an understory or scrub layer. The trees that due exist in this layer are: Beech, Oak, Hazel, Larch, Elm, Lime, Acer, Alder, and other various Broad Leaf trees.</a:t>
            </a:r>
          </a:p>
        </p:txBody>
      </p:sp>
      <p:sp>
        <p:nvSpPr>
          <p:cNvPr id="22" name="Content Placeholder 2"/>
          <p:cNvSpPr txBox="1">
            <a:spLocks/>
          </p:cNvSpPr>
          <p:nvPr/>
        </p:nvSpPr>
        <p:spPr>
          <a:xfrm>
            <a:off x="876301" y="5101770"/>
            <a:ext cx="3009899" cy="13570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dirty="0" smtClean="0"/>
              <a:t>There are a number of scrubs, ferns, and grass that grow in the shrub and herb layers. The valleys of the forests are used for grazing due to the quality of the grass.</a:t>
            </a:r>
          </a:p>
        </p:txBody>
      </p:sp>
      <p:pic>
        <p:nvPicPr>
          <p:cNvPr id="23" name="Picture 4"/>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5791200" y="4365284"/>
            <a:ext cx="3012621" cy="2187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4"/>
          <p:cNvPicPr>
            <a:picLocks noChangeAspect="1" noChangeArrowheads="1"/>
          </p:cNvPicPr>
          <p:nvPr/>
        </p:nvPicPr>
        <p:blipFill rotWithShape="1">
          <a:blip r:embed="rId5" cstate="screen">
            <a:extLst>
              <a:ext uri="{28A0092B-C50C-407E-A947-70E740481C1C}">
                <a14:useLocalDpi xmlns:a14="http://schemas.microsoft.com/office/drawing/2010/main" xmlns=""/>
              </a:ext>
            </a:extLst>
          </a:blip>
          <a:srcRect/>
          <a:stretch/>
        </p:blipFill>
        <p:spPr bwMode="auto">
          <a:xfrm>
            <a:off x="3657600" y="2895600"/>
            <a:ext cx="2634343" cy="21504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4" name="Picture 6"/>
          <p:cNvPicPr>
            <a:picLocks noChangeAspect="1" noChangeArrowheads="1"/>
          </p:cNvPicPr>
          <p:nvPr/>
        </p:nvPicPr>
        <p:blipFill>
          <a:blip r:embed="rId6" cstate="screen">
            <a:extLst>
              <a:ext uri="{28A0092B-C50C-407E-A947-70E740481C1C}">
                <a14:useLocalDpi xmlns:a14="http://schemas.microsoft.com/office/drawing/2010/main" xmlns=""/>
              </a:ext>
            </a:extLst>
          </a:blip>
          <a:srcRect/>
          <a:stretch>
            <a:fillRect/>
          </a:stretch>
        </p:blipFill>
        <p:spPr bwMode="auto">
          <a:xfrm>
            <a:off x="4114800" y="4953000"/>
            <a:ext cx="1767114" cy="17671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76368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Food Web</a:t>
            </a:r>
            <a:endParaRPr lang="en-US" dirty="0"/>
          </a:p>
        </p:txBody>
      </p:sp>
      <p:sp>
        <p:nvSpPr>
          <p:cNvPr id="5" name="AutoShape 12" descr="data:image/jpeg;base64,/9j/4AAQSkZJRgABAQAAAQABAAD/2wCEAAkGBhQSERMTExMWFRUWGBoaGBgYGBofGhscGxoYGxwdHxofICYeHB4jHB4WHzIgIycpLC0sGyAxNTAqNSYtLCkBCQoKDgwOGg8PGjAkHyUsNCwsLC4yLC8sLCwsNCwtLCwsLywsLCwsLCwsLCwsLCksLCwsLCw0LCwsKSwsLCwsLP/AABEIALcBEwMBIgACEQEDEQH/xAAbAAACAwEBAQAAAAAAAAAAAAAEBQIDBgABB//EAD0QAAIBAwMCBAQDBQkAAQUAAAECEQMSIQAEMQVBEyJRYQYycYFCkaEUI7HB8AcVM1JictHh8SQWU4KSs//EABkBAAMBAQEAAAAAAAAAAAAAAAECAwQABf/EADIRAAICAQQBAgMGBQUAAAAAAAABAhEhAxIxQVETYSKh8IGRscHR4QRCUnHxFCMykuL/2gAMAwEAAhEDEQA/AMK+5bFxGCYBMx6x/wAatrdUZ3uqMxP2ETnHtPbS1Tcoxr2Dz/PWTb5LZQzpVwSGtgY78xzPudSrb5ZYKCPTt/7oEblotIBHY9/y11RwuScCMnSbMjOTQz21hQlyblIgeg/90T03dMhIcF0ciR6xxB7EaWM+cwcA/wBfbTylTTwajqcW+VfRjPHftpK+Kn2KvIr3NQU38RPMhJwe3pPadXL1aUMop9Cee2D2OvPgzotWpU8JwUpkedifKB2xwZ7aZ/Fi0lenToralNbZxLGSST9dNqQi0WhTF397HwbCTAmwg8MYnHpAGl79TqNgsYiO2o86j4JGlUV2M4rod0OrblNpTFC4gV7mC+qhSpjk99G9XU7hhukmmHP72mFIsf8AzSeFY5jsZ9dJaqf/ABgRIIr8zkAp6j6aL2/xjXo2gVWemoys+gnvnGnirWBXgl03fBzZWbwnEBXzbI/zR6+2reqI9MreLkukuOCJ7N3nOoN1fbVD+9Q2EfOlq1FnMkAWtove+ElBJcV9u2JZraiEnBsPp9xp3Hs5NLBY3SaEF6e4zyVq4XPHm7j66pagX+UUBGIpuoB9+dVV18KiVNMVaRIIqqYbv5fbHbS39xIMtTU+tMMY+oInQXuc12gvf7QrTYtKso9iCT6FfbOdZOq2Tp31NwlIKGMsZIggADj2zM+3GkF2l07dsTV5rwQY6iBkakdc/b11ciG0N12P9Z1a9WST27aCoJLCeO+i6jLAA9cnS1TKW6Nf8J9cWhSYmmG8yk+YggHynj7fx1YKT1md6BcCZJyVUf7mx+el3weoFUghWNsqHWVJkAArOZLfnGn263VarTZ3NV0RoFNVCIrEGPJwcXcDWSVRkzTppySQp3fU6wAVijQTDADP3jI1z/EYJU1NvTMLHyCD/wB6K2fxDNLwXp0rUlgGTz/7QwybpPPpqvYdAG9VztgVqXiKck4IN3rABjM6dNdglBoVbitSr+QUkT9NIt10hFJAn89fZemf2T0qCLU3bPV4uRTAUkgAyvmYDvkYzprtf7NumqtN3E5OTVYK544niQYA+86vF06M0q5Pi2wvVLaScfz1bVZ1cCrTZGYKYM8Zg/Qw35a2X9o2xoLuaf7HSQwouCLKEgnkDuIAOsfuNw9S0PxTBtwMBuRPJHoO0n1OkcrLQh2XbGqA5mII7ifT+vtqFanMebPB7j19eZnHtrqJ5zGPz9vrqLNmM++oPk0rgI2e1zPP2x+X89L/AIsQisgJn90sfcsYHtM6cbGkxzED14/90L8U9IrVKtNkSVNFc9+XHH0jVdJ5yQ1TJlddo/8Auap6fx12tdoy0W1+nqvmUmwibh/x2OuSnI9Bpg+6kwSuVgk8D7Dn8teb/YFCBPzC4HABHYgcjHY51n3Psd+wO6AcEEd9WKVIg0wQfUmOdX7Os1PCso9Z7j6RB1TUElpA9fJxH8BrkHbWS6lQAWbVVQI8oAyfT7aL2PykgzkYPJHqNLqdORF0ieMg/wAxpz8N0CawQWn0DGAf5+2knfQuWaPe7Rae1zSJYiQ3IkgwCcAD39QdZDe7AU6a+aTj/cQcz6EZ/TWi638QBNzUp1AtWkptZV+UlVIABk8ExP11meob5q1QMFK4ACjgACAPy1NKlkqpUVUKY7EE6OWmCI0FS21knRNHcjvGleco0Qkmi6lR/wDiVSVDAVVgH/a/EEZ0iTcUQx/dMlszBJGda/b7S/Z7gAkFTSbAngkcffWToLSYkEsYlnxAAHb88atpfEn/AHJzpMvpUqYRnIIESMTE+x14xpMINfy8wyMIMY9cajvGNSi7jBuBtn8IwND0GDE3S0p3iQRyJA1VoVPoa9Hr+GSjPRrUSD5GZsEiJjHEzqXVCatQuDSAhR5SPMFAE2x3A0Dt6agMwYgHHm8pg+h76sp1gCqAjOQozGOZ1OT7KJUA9WJBtJGPTStho/qTXVGzOdCRpoYRlk7bZC3USNTOoxOqE2ejclZURnv31YtUnmNDVU8321cg1zOs0fw+bXWpOAwHPqZ49Maf9X+Kq3iV0hbTdetqle4uEjDREkRPOsv0vcWq2Y4I+oP/AATo74jpKGuCwrIpw3eY/UiY99Y3nU+I16bqIFQ36oykRn17ex7nX1z+zX4+pvTO3rWUzRSb5VQ8GDIgCcjOZ/j8I3EKebh+saabHoVarTqvQaVpqGcCAwUmJjkj1I4761JKOUTm3LDPsnxt/aHQqUK+329UeIQAHtJVsiQpHB7Scaw9Doe4KM9cO1wJXFTyZDXKcAd8nHOkNH4fdjbTDvAEMvysbZbJ7TP5aLr9bq0h4aMBgAGmzAHAbKkkCCY+2oTk5PGWaNPTUVY/3G2bb7QN5ZqtCvIJtgMxmZBugfY6ybEM7kewntif+vz17+0+YEWuQRKtn3zPIOrCmSQCFg4j6a6MKDKV4K6KSQOJ7njR1SmiiDViM+WJ/PnQVZyB5f4ev66VuZgWmfr9O3565R3MDlSH1HekmC5IHYn+X5aM66RG3aRJpARE8PU0k2e2cMCQyj1IgR9xn+WnXVne2hDC21swCAAxP8zpo4Yksi0VG/1flrzV37Dd5oJnuDrtHfE7axBUqtPp9NG0qhczIZwOG7wPy+2uqU5ALKR9DP6a79kBAtAPuxg/y025GZJno6g0g2rj/T+kasbc1GOFCk8kYmfpzqultmDWimoxJNs6nSp1HIBNi+pEAaPuPZbUNsMcH3Bz+ep7XbvUuZSsgDHc/wDEavXpkq1tcFhm0g5AH8dR/bWKhOFXIVQIn+vXUHLGDpeCFHYQwnscz/XOmW5ccKRAMcCdKP2pmwTAn0ProtxTVscx80mPrrPODbTlkRpom+zkEl+OdLajqDAaTo/9tBkkliZBJ76DqbIFfLhp/TVIX2Mpsd9J3N1DdIpgmjI+qsp/kdKW6ezIhYoFqC4MGAypgqZ5II9+dMfgysKbVUqKf3qlFnsSpAP599UbPfs11NkaI4mIjuFxJ7Yg502nqVKUUXXxKwR9ulLggsRGGFsekTzrlQuLi6gRwGS76RONQ3Gwqs0UWAyRa0T24Pf376C3XSdyoMqWI5iDH1jOtCa8ge7iiD7G5suOcAtP6jRCgIrvJu4EgjJ9Ppqg9OqkrMgW/MZAEDuRx215uqt0KCbFnJnJPJicE4+2lk92BW9gMw768RJ51JsnVtOgQeTpuiSVgjjXl/tq5qcnXrbQjJ0yYrTKKiyAdXU6XGp0x9NW0FGdBvAEiaCNPOu7RauzpOhM0vn/ANrAQY9A3B99IKgMT7f960vwfvabE06ndWQqfxKfNgyIIIOO84zrLrtwS1F0Xg6dMxP7POJ+p0b0XqdXb1FekzBh6en8x7acfEWwfa1mQCmFIBRrMkZwZnOD9dJ2rvBJaAOO38NaoainHcuGdtyNHrVWuq7eUwWqohiP8zBeAveO2qtrQpM4vZocfOi/mLSYMYmNBbDqLUXDSFIIIM5B5nT7qPTHNQvTKrUg1GCSvzAGUXETMQPrxrmFMX7/AGf4VPiqBFwBHHGOQfY6G2SsCwJMRgGfXVVGrZLK5unMjn66LpVrxJVh2/7B9PrrmqQ12y9ZEwecfn/R1RQosjqyxI9Rq2kkepHr2HtOplRrO3RZKyyo7ORexYjgRiOeB/WBo2uFdaEg8MO5APlie3EDS1QbsEicEAwNP6uyinQIXu5UioEyLQPrnOihW6Yf0/4INSmjpdaR2tjGDz7zrtIv7kfMUWOSZFcZkz667Q2e4HJ9IRpWBIEGO2pUnyAQffPP/H2082tFKlOykjvUmIWDgCSeJg+xP66WDZs7AflOD7Rp1JeDPtaKnpWVM4nAn340z2W1SpF5tkiSS3l9TCx+WqupbbMqb8DP19feNdSqMYVFEkZHY/8AelbsaLp5Ig+HcFPciRORMd8599SaiRwTae/qPfXtMIUgIfEu5uwVgYj1me/fR4pskeTC/NdMWnsVJ4H8tLJ0U22xVv3ppSWxnLZu4gfTuZ+3Gk9LemDJJPYe2i91WDEgrEH6H/rROwQnymAJ5YDA+unSpZIydsWUa5Bzo+lvCxwD76JcUlYEIDJwPXUg5LxFh7DtJ0rleaEoJ6bQbxUnMsvlPfI/LTnfbFadUL4qZeAH+ZMxkcAzIOe0jkaB6a1tVWYXQc+Xj6dtPupU9u24VyblHhu6kMC4nK3THoY7jvzrG5v1M+DXoGf6terWsQswwuS0kEYYSAYMATx76j1LdsQhpuR5FBY5834ipGWHHlyPppj8U9cSvWZwkeUJTnJVBJAGbRBJzDc86z9U3GSTPck5OtEW3wWtVkp6tvbgEW63Ek8sfp2EzjP19Kun9INU58qD8z7D3/rOplBJJyc/0NCbndMTasge3660acbwjLqUnbPoHT+ibOgoPgCs3JLm4D6cA9uw5/K3e7TaV1jwKaSIvpgIy8x2j8x986wXT+olWIMQO5P/ADrQdJ3YaeD7DnHHfTakdoIPcI+rdENGoBN4PysO8evodCsBxrWb1L0ZCRIgqfft5jyDkdvzOstuKeZ+0aVN9hkl0UU6E4/I+uvUAVGkZP8AR1ZTpzzqtVuLCPLkf1+mi8k6SyccjnjVBQgzwfrrjSAYiYtkwex5+/01c+Aee5+WcepOcaYdxse7T4iFULSrpcIKtEyVIGQP86kXDSjrfRXo1LW8wPnSoOHU8EDt6RqunQaAw+UkZ7Z/71ounbchfB3IJpsPLg+XPzKRPv7HWbb6LuHHa/NDJS4ZjqiTJ/iNMtpv2oMrAkeHZa0ZBHv6e2mG82jU2AMFOzev8CDHYjVdDb0mYmpBQMDgsBH1HHPHOtO+1Zz088nnUwdxVLU0FIVGBKr8qsYGPYmTHvqe46aqQtOotTygEqpGeTMj3j7e+mlb4ZNOoSgLBBcVUEvbJAgMAZiDMdxpS1aVIt8MG6CDLCTOe+P5nU1LdxwUcFFe5RTuU2z34j7a6tQkjAHsNDbfcC6DznOZMx9+2iLiCMn7gx+o0JJpnRaaJWQRjTTrFMHbbfkmaoA4j/CP8x+uhalSIUOGk9gYH9emnPgeLtwsBwKsSZEErmAOxtHPppU6ywvnBiXqtJiqQPQnjXa1C/DD1R4lPYuytwyUnKnsYIEETOvdW3rwScfdfeOk6Uu1VWV/OwUKyrcLpJbzSLSBaDHY9tMn2KmsritZ4YVlQeZvMT8ijFq4JyRk6THab9XVxdgnlQQsggkobowPSPz1R1Po1RaN9SuF4IUgw0xkAY4HYdtYnFds1rxFAbuEZS0Nki0raZ5iYgrOPXGiNsyiklTwXaHZGIDWSQCuYNp5wPXt3Y7X4foLRV75JW4mFKrIMllDCpnED6yManRq0vDRnWoabfI9OkDDjERkPAJJDRxiJ0ZNdZFUbdtA2x6YJZqlPwgGBkhuV5QHsxGZORGheu7WpdUFNayUmZrbzwpaQPccHvo7dbqrVDLTusa1jdMjw4wAQIIMm1ZxwSM6q6juC1l1S9SqjBJVfKtwtjBBAEe3vpNzTH2qQpp9FZ2Uytw5b5gSYjHrqO72VpJcNEwJgEnvjtqQqTlbpB5Ejj+u2qfAMyy3MZiJbv8AqdVW58szvTj0jyj0oNwMkwJPrwNEolpC1EyPXn6/y1RS3PgtcCBPeQZ/U/0dE7zqHikGPvHp/HXNTeOgPTSXuEbzfm1bMfWJ9sx/5oF+qMfnAYjvAkfwn76i9Y5ySeedC1AAZn5vy/jpo6VchU5E3qE8c+/OoZ5H669dTqtjMzqiQLPNyQFgNLHJHoNS2PRqlX5Qc9+BPbPHoNJam5c1iVyQQB6R6fTTb+8WVQt3AAMcf1OdaUtqMze5jjZ9E+UeGJI+YsJJ7xHpj20u2PUFSoWRwbZxGPTmD/Az6aD6x1VjRURJJgt6Awfz50l2FWKkRIPOgot22HdVJH0/qMMhrqChBDFQZVsFWIM+VgZkZ/CdZ/qQuYFeWiQQJJjMRgk86J6BvAaDoHtME5jkDu05B7QDwJ5Oga9QqCGBtY8/hbP3yNSljgtCnyUvsntYQexypBg5HtxntjV222K9w9oIBYCTJkCCJ9yV9hkTIIodasQoDE4kMbrTgrg5WCedUHfiR525lu0k8n0+nIHpqT3svHYgze9O2/hhlrFiJDXIEMj0Fzd4MGDBB769odPpsWLPyG7LPlUHKhgVHbIyARGhKW6pkQ7l84AtAHrgCfaSfT01NtzSLAhAogAhZGYAJBkkSZxoVI7dAvampcATTFq+U+YL6sCDMd4/91UzOTbfIBkGYGBA808CIGq6auWEVSB7+gGO4AIyBEY+8xrYbvYPlk8Y+pj00yXkRtcplgGZLXN+Kc/rOfvr1NuIKwIEMLgCBb7D2P6DQj1ivb1wDA1bR3Qi6DE2t6Ccc/QzpqFuzRHqgLIyXUHChSablgczJEgmTn/zSX4jhXJV1cADKoUngcHuY5++uG2NpBBGeMxM+/p9dC7qjBZTUysebMEDM5zznSRUU8DPdVMCO6VWg0xI5B5H6anU3CMcg/XMj9dV+Fc5ZmunQ9SqSbYtHoP6zqlJsnbSGlOIHEdv6jRxUmigtZgayAqok5VuPTSPYE3W5jJI7D+j/HWv6N1OlTpVPEQskoCAfWfvEgHBGpyW1j3Zst3/AGntRc0qeycIgAUN5TAAjygED2zxrtZwfF+3TyrSQqOC6AtHOTZrtdv1PcGzT8DCl8UsKCfuAQPIrM5Ty+UMncukZkkAYIGNKKvxI1S1QKZqKLU/xWLwYtheWGACIBntwUrul4i4mTd5rcQMqbTB5OZH1012NJ2p0l271axa50VFY22tar/LCElTkQYGfm1PZ5Lbq4B9v1N6jGoC1NwJFwwCr3LYCCym0zkmbeQTo9/iU+GaZXxiKi1EYKEUKCSxhR5lJZl7GCIgiNKKq8qDFUAMVBa4NwRCiBEe47YJ1Zud2GKeOXdQhtXDqojzD5pUqZwQO0aLivAVeLJ1eoMzVKjEhCTat8kGYGeYxEkAkaH/AG6rVZVY+KokqIlRPsBAMnj1zzqnZ9WHjm9GqSCodiJAYfMAZgjBjjJ7wRRWplvNTKsbvPaoEYmcGYnmfWdNHTpiOSC951xUgi3GIW4qI4BLYj29j9xNx1AC2KYFsktzIYKIAOOx4z68DQ1MvUxLsq9jAEjnMg4g/wDGp169sXGQZIwCAYyLuMEjEfTVI6cULKcmVIgLyVEc4K47jgiR9u41YzQROfzgf0OPXUK9VEXBIIEYH/uI7xq3Y7gswUhnHMEQIH+2JI/WffT4Ez4IHcTBtPsSI/jB1XSKCJkhp7jn0Ex9NFrt3P8AihrYJUTEHIBAJ/zAgxHpOvRspphlYTyVYQVzHEye3vkYjOltIO19oq29STbEnmBPH3GdSq7NgT5SPaM54Meh9dNtrXf9mO3UvWQhmCBQ1pDKJDCWSCZyLTn1kAUVNT5JYAtOLnIkk3EfMRLZjU9/gooeRCtIIznuT/zriQBMat6zTZarG2JzERz7QBzP5aGrNgDWpZyY38ODqe4HykYOI1PbdJCMajMOYCzkfX7QfoRoRG89scemp7mo1xaSbuTJ7ev001PoFrsL2dchzBgZ7n3nMx6/n+bTbbxgApkDOQY9TxI4OknTWvZhHeAfScGfaP4e2na7dpZitsGAVIIYgXRgxNs4B/I6hrVdGnQ8gr1aZNzK3OFCgL65EnmNBbogGPKJMgD6DEyf/Z093aGs0GlcogYdgbbhGGdiuSBbmJMeulX/ANOsQxKuFXiRiQRiccDJxx9ddClydNyeEA+JOZAjsBn8tRXdP+ER9TGmC9NCsQwgHEjg/wD7R2z/AO6nS2k3WkEWkgmIhcmPf21TciW2SAaPU3ut4Pvxotd8wieTjAOfbP37aqYU25J57D0/L+Pp9dMEyFNPzHEhoBM8xOSO3qD20rx0NFX2e7rptVILLaGEqZPcent3HPHYg6nQrE02VoeIhjysTj0gycfftmuvSdBflEYyEZvMTkDySZOfQDmOY1dtqwCFjfMxlVKnuYGGWPoZ9RGpSeCsI37Hm1BhAolmUTn/APH0jn1OhqjJ5r2aZjywfvP10ZsqzI5ZAUdCLWDRbLFxIIJ4OCI9zpDua1pIYzJzB/XRirbE1HsSDqSiJBOOxUjPtkg/WdRaTi2fqdQ2u7vAAkgYicjVtIdob76LwwRdos2qxMED6Z/XTbZUAUqKQzEhSAvJtYE8A9s8aWKAM4Gjun7gC7DFbTwYkwTE++pMo+Ayj03a2i+nXLd7agA//mfpzrtZ2ocmQJnMxrtGpeTO5+xKjvFBMVaacwtRIaCIkxI/QfbTnpnxrXoIi0awQKAIWnIkATxIYf6jk9wNC7TYCrDMqByptl5zMBTkWk+5AGDOvB0rzAiELZItY5yJy5XkY9foZ1ZuNlNkqs8frDu7OUDFiWZrWzmT+ME5OrVFxLQ8tyQjEQQP9RxGr/7srkN4q+ZceVl8oz3TCnjAJkkDDQNDDpKhv/uqp4I8xxJDqwuVhJET2JyIJXfDkdac3SPaG0RSzBkMoQAWdTkETmnbMTAmOBqnaSrsyrJjBW0ZwPm4J+2iNvsVkmnTJPmuQlYUfhIcxE8RJ9c9mO52dN74oxWAGPEpWmBBAjBOMAEAfoA9RdhWkwGkHuEUyDBF5CzBkfNJgCeMDOvK/wAObhgCKOGH+UZFtwttmcEnHafQ6Pq0WYALSUC2Qrotzj/MrDJIxKgyI9zNimp870qdZFFrAMpKrOfLeGm45c3EEiDnS73VjOCul+X7CfYbGmYZyx7koHOFtug8CEJMsIBAHBJB+32dRnRaSVLgBBqKB8uDHAAICmDcZnJ03p9VpUFqPtyUYqpKEBUz5WUKWLBiSD3EAkH0zZNIhSwcMjzeouaCOR5skGP+Jzpd14GUXyN9jdRrKpBrTTbyUiMQeC3B4mM/SQDqW+6e8kCkAtwm0BvDDABVBJLkcYAxaYBgjQe62p3Lrez/ALtLZbzRbhVIRQ8cCc/NnRPUtxUX9yHqfs6NJWqEEHuoPmDKHxNv1HfSqK4Q0ptu2WL0qnT8KGelUNQglnRSCFQgEGnBBmZMfMJGCdCb4TN1IMwJctTFjrjzSQCsgkE3KRMgEydE0urqxVXZGWy0K6kkZFoEjMGOCMCOdC9Yr0iFC2VmEy9pBP8Aqi4kAHGQSI57a74uwRrgQ/EG8dxSUuzKt1t4F4BINpPMcn7mOdLPFJAHppr8TMoKgGQRPMlcAFZIDGI7gewgyUVOtOtul/wRi1q3uiTAzI7541aTAcMPwz/WPrrypxiJ4Gh23pbyrgT9/wA9OSHHR0so3BQxdgPMs4B9O45nI5GmD7Wk7TSFUADvJEEwYkeXkczzzqfRNsfBWpm3zBoLfJwSQOeCZ9xpnR2DglBcFBNzlSEb/KuXa8sY8toPOOYySmm2boabSQkq7d4a1wgFs5FzGQADyRMz5ZHMiJ1Q+1KDzNcsg5HmDcGSBJHbg/y01rsi+UTEyC8EiCeGEdycWg8emj63UwylDTARSBcsBiMgMXYEtglZKkAkewM/UfBb0s2I9wzKAtWkQzLKHDBoAIhuIIgYg50JUuY/u0Ckj0JM95Jz9v4a0BNqXN5kPHNsnjgCDE4wTkgxyK60mqqVEA8reWAMwDkYB5jP2wNd6ipujlpStK+RJuemtCgskn0LZPJBmADyMa82WTZ4ZqKDlZcGRzkQy/WB99PdkwSXtlDKxUQQT9M5HmiJ4PGinoqfw3FogBYYxLHzAmPyOB6SS71s1RNaGLsyTdQZSSiE4zcZJGIz/wAQNFirXpItc0vKxmRniMmDC59Y4PvrTdK2aOKhd1oVBAhgoHBJ7dzAgKxGTrW9H6NtaU16+8uVAGtpgrxEmo6hZUkjBCgxJkqSOeqrqiTjtXJ8kr9TqMjs0+c+uPTnjtERjSw1TBHaf11rPj/qq193XNI/u0CLTGLVAibQPKBdecep1kGMv7A60Qyrox6jthGxr2VA3MdtEdT3xZhChfp3kaGSlrx076NK7Am1Gi6nXONaHpVJTbLgFrhHtAET2PmkfT6az23pTBjiNM/2hgtxEdlx7Dt9hqc/CKQbStkVozx+uu1b1gBqzMpKhwr2yxguiuwHsCSB7a7QTk1ZdRh4HdVKruLEWmSA0M6iZk4ckSDnPMyOxOur9RYVaZFJUBAAUhlWoDjJPzyfxSf0AAa70im1zA3llixIUyGABm0C7kAAcnByPV3DsRSNBTahUlpbyABQ2CokWk3p6GZjKOO7kunteC01mZ7Q1NBME0l8ouj5gpj0Bnj0wBqyh1WuoPiBipYF2wBMhicRdHm4wIERJmmjuWBohVphQwuUIBcPKIgeoxIHMn6109wLYvlSQSCMH3M5wYEKFEDudDPYzp5Sz9fX5BtfrIUU2AEofKaZUnsPMjiSDE2mJk+pJMf4kR1pWEJUUQStoQqCTgEtBElZkSAJOMq+q7eoG5/dmSF5AAgnLkiAQPLPpyDoPb7ZCGKgiQYBAgniQvPoY5j1ydc0mhYpp4Qd/e3jVbSxqIMKTSVRj0HmUNgEkzd341Pdb2jcrUQX8oV5AmSCZjIPGI9JxE6nS+GTJCgATD0y1rG4FhaSoFpMcjNwzJ1T1LoDpTX9yytNpDLaTDZ/Iz5h6d9LtjY6cuMFtXdU0R5asinkFhDL5bSUzDERMTnIGNU7WqmQbFDeZHUGQVgAz6n0GJmIGvd2qLShg7NAgXtDZUmEgSFhj3wPXJ7pdGnUvtpEES0cWri6V8onEKswS3roqmc4uPJQxuqXB7mBwxt/CpgQWZSvlICme3bRHT+jwVeuzUVwoWl5nJGCSQbBMyRJPPGvNzS8GsyKIYnzKwUwBM2uMQYEH6GRA1PabwL5qnh2+HUCm4hlJWFYqFh+YEwZ5PlGhcuIjyjCk5f5Hm22hID7bbU1UKC7PDM0qSbS0hTg4Y4OOSAbtxvRTBepR23iWgWpRUiWkS3yoAJ5zIJwIGsl1nfUgoCGo74V2dmUzAyBPAyoEnBn20torQCm1gBHckksOQcRExnAiczEsot5IOhj8Xb2nWSmwoilbNxpqApBJ9pzCm0/L5owRGYpUQVYobrVubBwBydOuprSDKKNRGJQXlZALTNoBQQYiSOTxEnS+ndDKwyUIgyO2TAPpwc4mdaItxVIzyjGTsX7SvdfwIRyJ9lOPqe3vGrdrsZLKvmPY5jP09jq09K8Kg1QtJYWgcHkXYgyIBzI/TTD4f2hW4PTVrgsXQf9X5wOOe3J00pJJtCw025KLQx2Tou3WnWS6qhJAU8SZCkwQbsZE6I3HVTQdbKqsg8yLTqOrLPJyLTOZIkH6AabbXYXCn4qJTyB4rdlRWwZkd0Hy4ge2rqPwjSuJFRCgmz94WMhQWAKLAAkxMYPvrG5Kt1WbFHO1sRN1WjVqFtyuWtKsQwI58zFSbp8p4PeI41ad9SdEDVQI+YAgx2nJWfX9MnOtJ074Op1EWoN7HhlwKUAsIdgwtJWJP2kj6aWdI2+zNNjX2bVKgcKqeJBi2ZIFpB5wMTPGucY4YU5pNJnlWnUZPC8x8Imy1HyPUkXETgyoKnOcyZbbb1fDKIqLDLaalt4cyZUW+IBaCPMsR9LgJ1BAoFTp5qUqRaChYughoJtaYgxIJJHpql+m7lVLGlTqqxiadQBpABIsqAtwQYCxnQUVeGc3OluRoOi9BfcVmRq9JKnylElnwAGwvlbA5ubEkCG0s6nT2+1rvRBqNaB4dVgPBaZJkZUgNIwMkEyMjSmr8RW0ijJUQG0BmWCbYIQ1IDlQYgKVgQMxpbu0p1ShWqBGAtsATHue+Z/oVUCTrm/r5G22nxrSp0XA2tFW8y3oIAkEBhPmEsUM9o5zIr6l/aa7BaS0KFWmoILVFDliQRMmAscDGe/cawK7eorB0YBhFoWCDJHOdS3bELc1OF4IkRJ4CKe3OP5adQQkmn0Vml5asyDGczM8fl/PQhpwWaIEx2wfT89HU66MIVij821Itb9PKftq1aRXzLasnFpVhjtzA7n8M51XghtTAEWRry7v20VU2QzkLaM55P07GP+tTHSyoBb5T83E9jrrQrgzxFtX3gH6D1PtxqVffAgKOP+o/51EVpqqVPmIYQRPmAJAI9Dx6frphufh0VESrtjkj95RYi6mQSCVJw1OQf9SR5h30mOym2VUjzZ9b8NAnhoYnJGeSddoZun1lJU0nkYMKTn6jGvNScYMX05+492eza35yKcyGJewnOBIwYHeeY7wXnSHSkkNRmoQ7Kc2FbGyswME5BAkcnAXXqGpVrKlOorEzdUtqMDane5mBxAxJkA/McqepbvcgKQ1tJjJUIVS4gkQFhVlSSLTJB9J1K2epsiy7wEpPTNNKCi8MC16wMSZ+WIOSTzJ9zfX6ahputMKoDIym9RcBcDgtLZIFs9jEyde0NiKqBKZE1SXbPmS1VliFANsmOYAJOdFdWdSqlz4dQx5XJNS5WsYYHqo82CM+Q40qlaC0lKlgU7Lb0iSQSwfgMgUY7I63R7M8DIMepG1WmGqJUpNeuArEOnzqVEt5VjHmGDnjUqddiW8QmKcG1y7UnqEnuyljBDGcCMSMTSnUFClStjsWUxUaywSSgILMAIU/iEkzAweu2PxEjT3T16j5PiWggBXGBi0CSGEAgCBhZk2xqmpuCR4JDlww/ExRSAAcSSxPoIAkdtNtq67Xa+NCHcVwQoRkJppi5pH4zkAkSODwdZyhioaVqVOSErAhj9GQ3T7zEwY0yirJepLrg93u6FI2WFLplWuPmWefNwFMcE8/LqsdSaGUnDWk2zJtBKyefxcE8+h012W7vBUuUeLZK+IYhsgkFmA8oCyeBHAizo+xQOPIKofJuLOzCSQw8jMoKzLKAbgRiNNvihfTnJhnwp8BpvKTVDWelJIKlQxkf65EAnsB+fGst1LoTbeqyALepIOSAYJ4nB4n8o1oUovQdnG4KxHkpEmCYbzI6ZAUqeFJLEdidQ3/UKVWsRuQSrn/FUlXyBk04dT6YiYnGnU84IPSlVvgyaUiQf3YYeoILcdpkn1nXr7dQACBMTOBj6gTjGNaCsu3QjwjuMR5jlT6mFb6dz9o0dvviPbiwhWD3XPcoAY3E/LBAEWgG0HmSxzp3N9IVaa8mVo9MvVRTVhwVLKADJORJyfYcYJ40ds+jFvmLM8wVVDJmOSDK5IEEe/wBWG83O1qKsAq+YJUrAyACR5RIImBGB6nR+32K1EwasGAWQq6tA8s2LwDdkgnzd41GerI06ejCrv8BfR6QbYFJZUqyeIKkG6bgT2ZfLGCMnjR+3Teq37sC0qJCBTAIlWUIsXR+IccHnNp6eLkV6bIoi9GeqpyASVNkIsD0OMEnVIrQ5CwokDy1HKqLYta4SQe/mP5gRJza5LLSi+BduumEAAPUHmUksIKkFgYCscC3zHkQ2MaI29UBitMBGVSZsBDZ+Xg3cmDJ499EVa4peLVFVlhUMA3EkysNFwgNCycfQwDU3W6VUs6UkFzzDB7VMN5pUw7LwcgEhT3IBds6NJUufr8guoVNOqfFLzTBKEOj8ZgEQR3g3Ykg8kS2AqJTikXdWlYtYDgEFSSVmCflIIn66EPxG6teVQOy3EClSWRP3ESDnGfrOjOsdQAbw3aKirJW83fvACUL03hrckRPlORII0K6S+463zJ/eDVerVZZa9KoiwJIV1LYkBkItbEGYBBOTknVVelWA8NKaOVvLIaqhkEZ8ocEHvIk4ggQQV9DekVRj92GIAFzLwJhR+KCDKwTzPB0vq7mHaKj3LNoVuFJLR5gSRBJ5nnVfTTJetKNpP7hx1LqSin5XYOLb0tuEAxHlgFeMMCQYg86zVFWZnmlTecjFpj2ETgf9zOrh0yGDQGVwTPacYiBx7cffRjKyssEQCvBOT6DPIweB3zpoxWmtqJzk9V7pC1dtTAEkglcKJ5uPofTsByOBOpDZR+JwOJuGDnvEZPbn+Omm46ZUZ6jLkmCRODdAw7cdmybfz1PqfQ329RE8rCqpKspuQxgi4YkYkCYJGdU3+GSWknyjO1FVWJJv9cLMx3zI9+D/ACbdA2trVFIkCLlCAgiDmJBB+nORidaVqEVaT2oSApKnMxliBafIYmBcBDCIjVvV+kKVNSiyhWBKoLvMJBsUhWXGRlpNvyjnU3q7sJll/DqGZIRb91psttMPSWySAUAODDBizXSJ5abcYkCA3CBRcjMJ+WeFjuLQRz2x9Ma0ux2zpQeVajTcAkFGqC64hrogsFMwe0mQ3eG+pKpqEBHUjCmR38zQfMg5NpwQCcQJV6gY6OcfXy+QFTpUWscJbi60qqk5IzBMEn6cAGInTDZ9HSpeiSTl7lPBLBp9uywsd5DGCB2+HalSoKlQ+VSYKBVGAIaCArEgDIETM8ybtnsULW1GkR5YYIxPIwJBHEifXPcZ3qJS5wa1pvZVZ/H7Abd7dLjG7NDiaVoNrQLgDcMXSRjgjXad0t2Qo8xpmBKcwe+Z9ZOvNSero3w/+v7DKOvX/pi3ZUPCvA3CZpK9LhSxDT8odkdokRMwRPEaRisWZYJPIQnygreXzmOcnOD3xpp1LpS2q1OqKtRmcWqrOKkZJQjkRyCAZmO2jek9DQVKdhqG4YpVCBfgg4CwCfwm4kdwMHWh5IRko55sB6c1tVWq1KSC0Fa9O2fEAkF7FEmCwK4uMXGBOqt11ALPiEhbnhqVJTdmQIe2FuziImI9GdEfs/7u5KFW8XTTe6PKwBlBaMTIB9sRonqdQDbVQAaTmopY07hSKNZllYXqBKnBg3CMQFa1YmfAr6/vfE85tQmr5jc17ggYWmSbAVBm7HoFm01P1CtVo+BRqCxafmWmi0xPBJtgOzRMT7GDppuOkbZqAWiUqBmNpqBkX8Mql8m5oJGQYj/MNAbHp9IFFYNeak06QPPkBUhyS30OZkY7lG0uCiVrK+8QbakEVGDHHCsgNM5utYySFM/UzxGdaLY7JWBr0kJiAVR7WUsrSqGb6q4icNEYMEaJbpqE+M37p65CvTuhSZxUZCDcjQxMcE8jjVW+WjZSbNFihdLVZqTEQjBWZQSWYAjzWrHJnRlLcdFbQao1KoKNNRSlV81SHNSPmAw1pGeVknnuZaUuilaCQKpuJFMBqLI7QSxRrpS4LieRAPBGgd5VApzWoKlR/PdcGRgyQCtwJWSJJBPAiONF7vov7UDWoOlFPCMAhS5xJhjasknljIk5MAAJ3hs6ScUpIn0sBqbrUp0TcHDKQFak0NZewKcFbYYDzCLpOlu76OtakjU9oEY+UhCSGJNwIa6VwYIJxaPUxDb1jQpVRUZ1IJUkqGUmFJDLdGTkMeGTseKNyDZT8FmZSSUZroJQGYUE5EF/MJHORGit3R1R7+vsDtz8NUBtwwX98zYFFy6hfLNxuLThzGIvHoJEHwaagDoKhprlzZLjEkBSJ8vlGScG4EjgTpBrLVu8W41LmABgmM4fkE+0Tgd9OqnV6blPHclHUO4VyGvFywWxklUN0zBGCSTp7ndCbdPbYmf4aYLTZbrHAl3FqgnEhpIZZxOOQOdLq3RalMsCwp1FmRcOxgi5ZAPt9sHGnvTt/SpeEUpu4Bc1CCJliVAEghwAEkQVaSCMmV276ktRbFpMhaSWSSvlZjCqRaoVfLHIA5GRopzFcdJf5BqO53JKL+0VQZIuvYL6DKj0z9/bUU3VdWa6KhQyykISVweYkxwQePtr3b0SAFRhDclyVmZmQQFEeo1Z02iDVNMqC9wCySOMHAjn1MauZmgnY7wVSTQo2lVmpTLA0gqx5rXwV+UFSSJtiIjV9frO2gGlSag2bglR4uEAEAlT5vrAjQ7dOL1FQ0zT87qrKLrskwxDAkr3PIHPbQ25RlK3nKytwUrLLwM/6ff76nKMS0Zz5DqnX2tgqzeWy4Ai2ZKmQACbgSJmZ0uo1S4tL+VgIbhgTM8iM8GCP1OrT8NVy93guCeIWSwwPKARcT2jnTel8MLahqCracOWCWcSGEG4Y7xgyDpd2nFWguOrN079hLTrVRIDAiIJKZI5zjE8xgZMc6Ebp5dg5cqLhN6ytOfczInGR3762VD4epB1UsiqAR4mGgnIBAa5TjsPznVtP4e8Sk7UlVnX51pVJBAAMTAVpBaUw2AYI1y1lfw5O9F1kz39zsyEqHcKZ8iu2J4CKDi2W5jn7EUtvTSklRnuUkl0LsuEE2EW3ANKi4RAOQOdPejtXdFANVVtEQzRwVQD8awHAxIMQwgEirb7EgLConm/xT3j5pqW5ZpwCPMCIbnUXrYxk0x/h1bTwIYZldKAcXVEIR5uqRcskxykrEAeUt6acUNoWpy9IUoIPnkq+DJtm5SIk4g4IngG7mgadHxKVFmKKFEEE+fLfu8N5WggENhgDMiLN1tr1b9opmiHUlXUFrSV4ZAJS7AIBEXQcEjU03KnWPJZvbxLPFUvr8Rcm2JS6k1N7aZIqzDLFgJyyn5LSBER6nS2grMqmojEKRhWPytdgtdCzDfzGg9pv6lF6lKqKSqfJJEHzBgIJ5WIBkYgSOdaROmrQpP5Xp3OR4a1WcEq0haiK5ZIYKbwDiOO7NV+oqldWU06JQrDGxgVfxG88SMQrSwgRCnB5gcVbvqlMVQtMuXB/wAQOQ90qQBMnlfUzdBIOvKQCmrcmbh4imtTYETcFFOJkiPMSft2s3nSVrhTRoU08MG/yRKk85kqwmPMc4OYOhHLpjSdJuP1+YzrFWqCpTdg7AM9D8BcoJUgGGBibpkXTzJ0tq0/Gl6aqHALlSOAXJMFvKVUxBwYMENMa86b0hioNLaVFq3F1e5np5OSVZSls3N5WHB4kauWuXvFgqCEEMGIJGBk1JpgMBlTElR6Bm2yvL5EWpClS4+vH7hu1+Fq7IreDT8wu81WmDnPBJjXay1XYsxkKuY9swAcCBzPbXaT0l2mP676kvn+o039N6ARCktFzh2QqCJ8MqCSGUqzGQJzE6Kp9O3dULVRKVQo5ANEoKhqKFyVYRUAxIyM8j5tI6fxOZk0QQZ8hLgTYVDRdBweffQ20+KK9BYVaYhpAekpNxEXQcSQSJEHyj0GtEYS7Rgc10zSdMppXquKteqtXzGrTpklmaTkoQQSB2UnjtpiTTcv4IrlKaeHY/z1EZXNrEgFAPOgmfNEdpxO++Kqu4q3kBXJ5VYOQFMMTcAQIiY9NFdH67UogTVZJxNxLeUMEIE/hGPSDGu9KjvWbQ1321KBRT21RaT4ZKry61qeJ8oDI+YMYIbE9vdxQBrNcK1KmpDorFyBNoADSCLjHmLAcaTN1ptxuWqVWZ2Ygm1QvAtDEL6D89B9cqOaluIAwATxzgE4nnHroPTbfJSOokqo0+y6gQgNa1lc2qGUFSiFiyhgb0sLcifmIjuR23So1WooHg2hUvb94pdT+HyycEE8CMZzpOnTKtgQJkyrNGQwMWnsTwcTOjNx0d6ZprXYUwASGqU2nGSCom4cAe5zGj6a5sX1Xddh69Vo0FDKUaorEs4VixBVfKHZSoWS/AyMHvoGj1+uyFZpimGuVIXjM2jhc+kRGBzN/wD9Nw/ho6O6gshVnlojhLSR5SWjiFOdeJ0M0o8SFpvTJDqFbzCQZLDykNEjDCeM6FQOubyAVGeq1QiLQBKBM2kABQAeO32zofeDyH8N7SQzZJJkXkkkme54jnONAel1mpKtM0a9NHDeLTY3SOAY89P6ERPB0XsdhQZhTrsl8MfMEQZyovuBgwfcSMHOitSCe3s5wm1u6Mn01XFiE1QVY+RGaRMTA4gwPyGrEpM9ZqMmC7Wq10mL8FgGAYAfTy862m32IbxF2W4Iqo5I24YFnKx56d7AMmCCMg2fbSvY1NxQmu9M05MqTTWkJLSVBK3cxhMQec6L1KVtAWluwnkS09gKlMXKlNATnxBDkQJi3Bk8g5jPrpun9n7imtenUWpb5itMEntEcSxlcesgXY023PVfFrXlVbxRJUUUq+HahUnJEd+exGY5Vbjqbsl23WpTAJD+FIUyAAPDLEKt08H8XGorWk5exZ6CUeMr3+XRKv8AC6ODUD+G+JpSCVeQDKLJtZpwMrcMEat6L0tqRottWL1DBqqUcFQDJDNhGVlnm0TMEY0o6f8AFtSkfMqGLhlFnzAhpxz9dPKXxjRqu53HjU1cAfuHKgWrANvDeue/5ap/uXkjemlx9fWbtBHTtiaZ8NCSq1biJFVVcrbIIBYl5tkT6kEwNLNwfA3hoBKhoVFIZgbmuKxchCqKljEYHJBzxojZdS2T3Xsnne43q4ACyUC2kWyY44ExMxpj0fqiUyoFWoaVp/cqzOBDcBvElrgW/Dj01NJ/z/Mo5r+RiettdzSqUxRqNVoK5sCEgElcr/nVivmAIOeLsyRu+ovLU3JsFQGyw+QhSLIuhj6iTLCZmZc9Q6tSdkM11pKIKRWsFgt87CGVbGi6Ce5nUdxv9qRLUb6a1CRLhciRzywIkwyg8Z8o0k0misNSSdtNiat15qNRhSoFAQrOvmMwQ5aOALh3EgDTPZ1qD7d6vhIFRi67akbWZCIJKNAJTDXCcDIPdhV6Ku5ZVot+zsqEqgNNhIMk3/OQWNx9YORxqn+9auzq01q0KZ8NDfBCkKIQVJqQrTcuFackNHOnjBL3Qkta+FT+YD0/qtOo6lSRVLLNPJqk0wSptFrMIUNCzERyQCd1jdMrlqKVKlpMEWWEHMMqSXDXAXkIcjkg6Sp05NzTXcsRXUeVgFIqr83ytTBF0w4uxxkwQLa/UaIDJUG43FwhDUFKQ1qgsCbiHAHcsrYxidLtSVcWU3Nu0uCWz6ctMJWSymaiFWO4qNghxcDcCYgKZAgg24J0L1inUqKnysqAKRQJCwDgwUCW5bK4E+mnfVFo1dvRqVvEakqqVrEJKm/KOKaREgTkSCc6W7zc31D4vgpSkrKCqLZnkcSMEggnGlm2qUX+IdN8uaFm9rupLUyEpuqqGqECqQmcqJb5rmiDM/Q68/YAEVzNSjE1KihVKER2mTgyC3MniDp7X3o3G3ShUtNRLVpupQiQwFOEjzQCwJTIu9caWUkdKdS9gtRj5AFJpmmqhWJZQVVgxEA5ElYyAOeXj9AqVRz5/v8Ab+5Pp9ZapZVSmFUFirOVNsgqQWnMvNoIHbzCNBo9ShUVkRabKlqsVUIZtzJWbhF0lvLB44Ma9Gou4P8Ag21AYKhVtIAMRACtxIH0nsB6nWKyr4SbksrYNNVYqoP4QItHeSAOck50ezlnj7Qvb9UVHAr+NdmJMOTgTfIxGREfrOnO4qUnIeiqlgSQzgQ95cuKlMHk5OFE25mRpDX6xvWZAxYoIRiyqU+Y5aRZf3LGG99XdSLAqtGkBVXH7utcGN1qGmASU54uYCQNFLasHSqT+J/mhx0+v096atXokVchvDDWYJAIkTkAH6zrtZdN4CAWpXmMsXgn7R9tdpvWl/QL/pl/X8/3FO2o1YIVbSY4t755nvpn0rpXiMQ9MMbCzQ0EhRwJBEjHpxrtdqktRmPYi0fCVJDTaozEVFupuFXKjnEyCp59Yxpa2w8Jir0/NxIf+GNe67RWpJumT2qhvXV9sAtRLTVpqeKbFlPHmAkH3mdAb96dW9nqOWMAWrCgDtEg47DXuu0UryUTa4PdtuVNtM1XKyCZUk5gZIYE8Ac9tH9a6k7U7WZloq1wQG5TyPxksDEjkjjXa7XUt1AbaVkqgNCuERlalbSdUKABpW6D6OQYuED6ae0NvVWtUqOJRfMUL3gqoZSMjLQFEkZA517rtR5KSbjwDdV3OyNOmadJzUen5VSoyhBbKkyAJDEeUEjvjQVdaRavTekHdVCIXOBUVSztIANpyQDnAmO3a7XNLkKk623gmlSjZUAVxUQK6PhgBDGySwMnLXWn00adhVZAqhYYNUWmcYWbmABKBo9SOYHEntdoS01LAY684tS8efYF/vE0kFIoIWoamIM3okgycqVIlSNebnqKhk/Z4pUahtYCZuEFgD2QwPwtie0AdrtBRSVFXNylfku6b8LUa0/s99SiSVkql9wJkeYrKj1mTAwNV/EPwtttuwVqTqxUEAVCJI9cuoDwcA49uNdrtGVqG5PsRVLWem1aSETdApVWddq1Ysil3VwnlUc+a4XRI7CfTtoHa9FqteREoYKnk5C4jHJHJHOu12nepKMbsX0oNtVwXp1Pc7cSHdBcRFwIJXnEkYnTfo/x2tMFXoJaRaxpgKSJ7qQUb7jXa7VklJWzNNuDpMd0+q03ou+3VGIMAWmlVQliVKlT4UfL6HBHBEPKG0ZqJZFDJWQCmlVmNlR4uBAkEYBHb5Z4nXa7UNqUmkWeo3FWJfHZ9luPFASvtGFQeEqrEYABW3gk/cjkcS3O/atQr3Ul8jUqjVLUBdKikAkAnPJj2yZga812u2qSSfgdycW5Lz+ghPXynieAAl0U4jEA2Cex/CQCDb29dF1ups700LxFyu3nIYAgKWS4Kx9SIJ7z3912oW1Fs3ShFzjCsUvmVUuiVzSevt4UUUioTUaGKgXsgOUEAG2PUDsNWdDDuoqoXLoQfKwEBSpcC6ZIBkAi0nn0Huu081wzNpy+Ga96Bt7TZK9ar4zhDSFNXpqBcSFgupIJnhhmSZDY1d0ehWNGk1KkGTxAyVHFMMGlVI5LWtIlTI+mu12qyk6sz8BvSes7ddy1N7fDrAgil4iBLncgMoi4AHIWB+uvOt7NUDvR8xUibWKhUxIClRcpHZmJAMZ12u1PdwjRKCi7QNt62yKqavjioR5gCCJ9jjGu12u04uxH/9k="/>
          <p:cNvSpPr>
            <a:spLocks noChangeAspect="1" noChangeArrowheads="1"/>
          </p:cNvSpPr>
          <p:nvPr/>
        </p:nvSpPr>
        <p:spPr bwMode="auto">
          <a:xfrm>
            <a:off x="215900" y="-690563"/>
            <a:ext cx="2619375" cy="174307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4" descr="data:image/jpeg;base64,/9j/4AAQSkZJRgABAQAAAQABAAD/2wCEAAkGBhQSERMTExMWFRUWGBoaGBgYGBofGhscGxoYGxwdHxofICYeHB4jHB4WHzIgIycpLC0sGyAxNTAqNSYtLCkBCQoKDgwOGg8PGjAkHyUsNCwsLC4yLC8sLCwsNCwtLCwsLywsLCwsLCwsLCwsLCksLCwsLCw0LCwsKSwsLCwsLP/AABEIALcBEwMBIgACEQEDEQH/xAAbAAACAwEBAQAAAAAAAAAAAAAEBQIDBgABB//EAD0QAAIBAwMCBAQDBQkAAQUAAAECEQMSIQAEMQVBEyJRYQYycYFCkaEUI7HB8AcVM1JictHh8SQWU4KSs//EABkBAAMBAQEAAAAAAAAAAAAAAAECAwQABf/EADIRAAICAQQBAgMGBQUAAAAAAAABAhEhAxIxQVETYSKh8IGRscHR4QRCUnHxFCMykuL/2gAMAwEAAhEDEQA/AMK+5bFxGCYBMx6x/wAatrdUZ3uqMxP2ETnHtPbS1Tcoxr2Dz/PWTb5LZQzpVwSGtgY78xzPudSrb5ZYKCPTt/7oEblotIBHY9/y11RwuScCMnSbMjOTQz21hQlyblIgeg/90T03dMhIcF0ciR6xxB7EaWM+cwcA/wBfbTylTTwajqcW+VfRjPHftpK+Kn2KvIr3NQU38RPMhJwe3pPadXL1aUMop9Cee2D2OvPgzotWpU8JwUpkedifKB2xwZ7aZ/Fi0lenToralNbZxLGSST9dNqQi0WhTF397HwbCTAmwg8MYnHpAGl79TqNgsYiO2o86j4JGlUV2M4rod0OrblNpTFC4gV7mC+qhSpjk99G9XU7hhukmmHP72mFIsf8AzSeFY5jsZ9dJaqf/ABgRIIr8zkAp6j6aL2/xjXo2gVWemoys+gnvnGnirWBXgl03fBzZWbwnEBXzbI/zR6+2reqI9MreLkukuOCJ7N3nOoN1fbVD+9Q2EfOlq1FnMkAWtove+ElBJcV9u2JZraiEnBsPp9xp3Hs5NLBY3SaEF6e4zyVq4XPHm7j66pagX+UUBGIpuoB9+dVV18KiVNMVaRIIqqYbv5fbHbS39xIMtTU+tMMY+oInQXuc12gvf7QrTYtKso9iCT6FfbOdZOq2Tp31NwlIKGMsZIggADj2zM+3GkF2l07dsTV5rwQY6iBkakdc/b11ciG0N12P9Z1a9WST27aCoJLCeO+i6jLAA9cnS1TKW6Nf8J9cWhSYmmG8yk+YggHynj7fx1YKT1md6BcCZJyVUf7mx+el3weoFUghWNsqHWVJkAArOZLfnGn263VarTZ3NV0RoFNVCIrEGPJwcXcDWSVRkzTppySQp3fU6wAVijQTDADP3jI1z/EYJU1NvTMLHyCD/wB6K2fxDNLwXp0rUlgGTz/7QwybpPPpqvYdAG9VztgVqXiKck4IN3rABjM6dNdglBoVbitSr+QUkT9NIt10hFJAn89fZemf2T0qCLU3bPV4uRTAUkgAyvmYDvkYzprtf7NumqtN3E5OTVYK544niQYA+86vF06M0q5Pi2wvVLaScfz1bVZ1cCrTZGYKYM8Zg/Qw35a2X9o2xoLuaf7HSQwouCLKEgnkDuIAOsfuNw9S0PxTBtwMBuRPJHoO0n1OkcrLQh2XbGqA5mII7ifT+vtqFanMebPB7j19eZnHtrqJ5zGPz9vrqLNmM++oPk0rgI2e1zPP2x+X89L/AIsQisgJn90sfcsYHtM6cbGkxzED14/90L8U9IrVKtNkSVNFc9+XHH0jVdJ5yQ1TJlddo/8Auap6fx12tdoy0W1+nqvmUmwibh/x2OuSnI9Bpg+6kwSuVgk8D7Dn8teb/YFCBPzC4HABHYgcjHY51n3Psd+wO6AcEEd9WKVIg0wQfUmOdX7Os1PCso9Z7j6RB1TUElpA9fJxH8BrkHbWS6lQAWbVVQI8oAyfT7aL2PykgzkYPJHqNLqdORF0ieMg/wAxpz8N0CawQWn0DGAf5+2knfQuWaPe7Rae1zSJYiQ3IkgwCcAD39QdZDe7AU6a+aTj/cQcz6EZ/TWi638QBNzUp1AtWkptZV+UlVIABk8ExP11meob5q1QMFK4ACjgACAPy1NKlkqpUVUKY7EE6OWmCI0FS21knRNHcjvGleco0Qkmi6lR/wDiVSVDAVVgH/a/EEZ0iTcUQx/dMlszBJGda/b7S/Z7gAkFTSbAngkcffWToLSYkEsYlnxAAHb88atpfEn/AHJzpMvpUqYRnIIESMTE+x14xpMINfy8wyMIMY9cajvGNSi7jBuBtn8IwND0GDE3S0p3iQRyJA1VoVPoa9Hr+GSjPRrUSD5GZsEiJjHEzqXVCatQuDSAhR5SPMFAE2x3A0Dt6agMwYgHHm8pg+h76sp1gCqAjOQozGOZ1OT7KJUA9WJBtJGPTStho/qTXVGzOdCRpoYRlk7bZC3USNTOoxOqE2ejclZURnv31YtUnmNDVU8321cg1zOs0fw+bXWpOAwHPqZ49Maf9X+Kq3iV0hbTdetqle4uEjDREkRPOsv0vcWq2Y4I+oP/AATo74jpKGuCwrIpw3eY/UiY99Y3nU+I16bqIFQ36oykRn17ex7nX1z+zX4+pvTO3rWUzRSb5VQ8GDIgCcjOZ/j8I3EKebh+saabHoVarTqvQaVpqGcCAwUmJjkj1I4761JKOUTm3LDPsnxt/aHQqUK+329UeIQAHtJVsiQpHB7Scaw9Doe4KM9cO1wJXFTyZDXKcAd8nHOkNH4fdjbTDvAEMvysbZbJ7TP5aLr9bq0h4aMBgAGmzAHAbKkkCCY+2oTk5PGWaNPTUVY/3G2bb7QN5ZqtCvIJtgMxmZBugfY6ybEM7kewntif+vz17+0+YEWuQRKtn3zPIOrCmSQCFg4j6a6MKDKV4K6KSQOJ7njR1SmiiDViM+WJ/PnQVZyB5f4ev66VuZgWmfr9O3565R3MDlSH1HekmC5IHYn+X5aM66RG3aRJpARE8PU0k2e2cMCQyj1IgR9xn+WnXVne2hDC21swCAAxP8zpo4Yksi0VG/1flrzV37Dd5oJnuDrtHfE7axBUqtPp9NG0qhczIZwOG7wPy+2uqU5ALKR9DP6a79kBAtAPuxg/y025GZJno6g0g2rj/T+kasbc1GOFCk8kYmfpzqultmDWimoxJNs6nSp1HIBNi+pEAaPuPZbUNsMcH3Bz+ep7XbvUuZSsgDHc/wDEavXpkq1tcFhm0g5AH8dR/bWKhOFXIVQIn+vXUHLGDpeCFHYQwnscz/XOmW5ccKRAMcCdKP2pmwTAn0ProtxTVscx80mPrrPODbTlkRpom+zkEl+OdLajqDAaTo/9tBkkliZBJ76DqbIFfLhp/TVIX2Mpsd9J3N1DdIpgmjI+qsp/kdKW6ezIhYoFqC4MGAypgqZ5II9+dMfgysKbVUqKf3qlFnsSpAP599UbPfs11NkaI4mIjuFxJ7Yg502nqVKUUXXxKwR9ulLggsRGGFsekTzrlQuLi6gRwGS76RONQ3Gwqs0UWAyRa0T24Pf376C3XSdyoMqWI5iDH1jOtCa8ge7iiD7G5suOcAtP6jRCgIrvJu4EgjJ9Ppqg9OqkrMgW/MZAEDuRx215uqt0KCbFnJnJPJicE4+2lk92BW9gMw768RJ51JsnVtOgQeTpuiSVgjjXl/tq5qcnXrbQjJ0yYrTKKiyAdXU6XGp0x9NW0FGdBvAEiaCNPOu7RauzpOhM0vn/ANrAQY9A3B99IKgMT7f960vwfvabE06ndWQqfxKfNgyIIIOO84zrLrtwS1F0Xg6dMxP7POJ+p0b0XqdXb1FekzBh6en8x7acfEWwfa1mQCmFIBRrMkZwZnOD9dJ2rvBJaAOO38NaoainHcuGdtyNHrVWuq7eUwWqohiP8zBeAveO2qtrQpM4vZocfOi/mLSYMYmNBbDqLUXDSFIIIM5B5nT7qPTHNQvTKrUg1GCSvzAGUXETMQPrxrmFMX7/AGf4VPiqBFwBHHGOQfY6G2SsCwJMRgGfXVVGrZLK5unMjn66LpVrxJVh2/7B9PrrmqQ12y9ZEwecfn/R1RQosjqyxI9Rq2kkepHr2HtOplRrO3RZKyyo7ORexYjgRiOeB/WBo2uFdaEg8MO5APlie3EDS1QbsEicEAwNP6uyinQIXu5UioEyLQPrnOihW6Yf0/4INSmjpdaR2tjGDz7zrtIv7kfMUWOSZFcZkz667Q2e4HJ9IRpWBIEGO2pUnyAQffPP/H2082tFKlOykjvUmIWDgCSeJg+xP66WDZs7AflOD7Rp1JeDPtaKnpWVM4nAn340z2W1SpF5tkiSS3l9TCx+WqupbbMqb8DP19feNdSqMYVFEkZHY/8AelbsaLp5Ig+HcFPciRORMd8599SaiRwTae/qPfXtMIUgIfEu5uwVgYj1me/fR4pskeTC/NdMWnsVJ4H8tLJ0U22xVv3ppSWxnLZu4gfTuZ+3Gk9LemDJJPYe2i91WDEgrEH6H/rROwQnymAJ5YDA+unSpZIydsWUa5Bzo+lvCxwD76JcUlYEIDJwPXUg5LxFh7DtJ0rleaEoJ6bQbxUnMsvlPfI/LTnfbFadUL4qZeAH+ZMxkcAzIOe0jkaB6a1tVWYXQc+Xj6dtPupU9u24VyblHhu6kMC4nK3THoY7jvzrG5v1M+DXoGf6terWsQswwuS0kEYYSAYMATx76j1LdsQhpuR5FBY5834ipGWHHlyPppj8U9cSvWZwkeUJTnJVBJAGbRBJzDc86z9U3GSTPck5OtEW3wWtVkp6tvbgEW63Ek8sfp2EzjP19Kun9INU58qD8z7D3/rOplBJJyc/0NCbndMTasge3660acbwjLqUnbPoHT+ibOgoPgCs3JLm4D6cA9uw5/K3e7TaV1jwKaSIvpgIy8x2j8x986wXT+olWIMQO5P/ADrQdJ3YaeD7DnHHfTakdoIPcI+rdENGoBN4PysO8evodCsBxrWb1L0ZCRIgqfft5jyDkdvzOstuKeZ+0aVN9hkl0UU6E4/I+uvUAVGkZP8AR1ZTpzzqtVuLCPLkf1+mi8k6SyccjnjVBQgzwfrrjSAYiYtkwex5+/01c+Aee5+WcepOcaYdxse7T4iFULSrpcIKtEyVIGQP86kXDSjrfRXo1LW8wPnSoOHU8EDt6RqunQaAw+UkZ7Z/71ounbchfB3IJpsPLg+XPzKRPv7HWbb6LuHHa/NDJS4ZjqiTJ/iNMtpv2oMrAkeHZa0ZBHv6e2mG82jU2AMFOzev8CDHYjVdDb0mYmpBQMDgsBH1HHPHOtO+1Zz088nnUwdxVLU0FIVGBKr8qsYGPYmTHvqe46aqQtOotTygEqpGeTMj3j7e+mlb4ZNOoSgLBBcVUEvbJAgMAZiDMdxpS1aVIt8MG6CDLCTOe+P5nU1LdxwUcFFe5RTuU2z34j7a6tQkjAHsNDbfcC6DznOZMx9+2iLiCMn7gx+o0JJpnRaaJWQRjTTrFMHbbfkmaoA4j/CP8x+uhalSIUOGk9gYH9emnPgeLtwsBwKsSZEErmAOxtHPppU6ywvnBiXqtJiqQPQnjXa1C/DD1R4lPYuytwyUnKnsYIEETOvdW3rwScfdfeOk6Uu1VWV/OwUKyrcLpJbzSLSBaDHY9tMn2KmsritZ4YVlQeZvMT8ijFq4JyRk6THab9XVxdgnlQQsggkobowPSPz1R1Po1RaN9SuF4IUgw0xkAY4HYdtYnFds1rxFAbuEZS0Nki0raZ5iYgrOPXGiNsyiklTwXaHZGIDWSQCuYNp5wPXt3Y7X4foLRV75JW4mFKrIMllDCpnED6yManRq0vDRnWoabfI9OkDDjERkPAJJDRxiJ0ZNdZFUbdtA2x6YJZqlPwgGBkhuV5QHsxGZORGheu7WpdUFNayUmZrbzwpaQPccHvo7dbqrVDLTusa1jdMjw4wAQIIMm1ZxwSM6q6juC1l1S9SqjBJVfKtwtjBBAEe3vpNzTH2qQpp9FZ2Uytw5b5gSYjHrqO72VpJcNEwJgEnvjtqQqTlbpB5Ejj+u2qfAMyy3MZiJbv8AqdVW58szvTj0jyj0oNwMkwJPrwNEolpC1EyPXn6/y1RS3PgtcCBPeQZ/U/0dE7zqHikGPvHp/HXNTeOgPTSXuEbzfm1bMfWJ9sx/5oF+qMfnAYjvAkfwn76i9Y5ySeedC1AAZn5vy/jpo6VchU5E3qE8c+/OoZ5H669dTqtjMzqiQLPNyQFgNLHJHoNS2PRqlX5Qc9+BPbPHoNJam5c1iVyQQB6R6fTTb+8WVQt3AAMcf1OdaUtqMze5jjZ9E+UeGJI+YsJJ7xHpj20u2PUFSoWRwbZxGPTmD/Az6aD6x1VjRURJJgt6Awfz50l2FWKkRIPOgot22HdVJH0/qMMhrqChBDFQZVsFWIM+VgZkZ/CdZ/qQuYFeWiQQJJjMRgk86J6BvAaDoHtME5jkDu05B7QDwJ5Oga9QqCGBtY8/hbP3yNSljgtCnyUvsntYQexypBg5HtxntjV222K9w9oIBYCTJkCCJ9yV9hkTIIodasQoDE4kMbrTgrg5WCedUHfiR525lu0k8n0+nIHpqT3svHYgze9O2/hhlrFiJDXIEMj0Fzd4MGDBB769odPpsWLPyG7LPlUHKhgVHbIyARGhKW6pkQ7l84AtAHrgCfaSfT01NtzSLAhAogAhZGYAJBkkSZxoVI7dAvampcATTFq+U+YL6sCDMd4/91UzOTbfIBkGYGBA808CIGq6auWEVSB7+gGO4AIyBEY+8xrYbvYPlk8Y+pj00yXkRtcplgGZLXN+Kc/rOfvr1NuIKwIEMLgCBb7D2P6DQj1ivb1wDA1bR3Qi6DE2t6Ccc/QzpqFuzRHqgLIyXUHChSablgczJEgmTn/zSX4jhXJV1cADKoUngcHuY5++uG2NpBBGeMxM+/p9dC7qjBZTUysebMEDM5zznSRUU8DPdVMCO6VWg0xI5B5H6anU3CMcg/XMj9dV+Fc5ZmunQ9SqSbYtHoP6zqlJsnbSGlOIHEdv6jRxUmigtZgayAqok5VuPTSPYE3W5jJI7D+j/HWv6N1OlTpVPEQskoCAfWfvEgHBGpyW1j3Zst3/AGntRc0qeycIgAUN5TAAjygED2zxrtZwfF+3TyrSQqOC6AtHOTZrtdv1PcGzT8DCl8UsKCfuAQPIrM5Ty+UMncukZkkAYIGNKKvxI1S1QKZqKLU/xWLwYtheWGACIBntwUrul4i4mTd5rcQMqbTB5OZH1012NJ2p0l271axa50VFY22tar/LCElTkQYGfm1PZ5Lbq4B9v1N6jGoC1NwJFwwCr3LYCCym0zkmbeQTo9/iU+GaZXxiKi1EYKEUKCSxhR5lJZl7GCIgiNKKq8qDFUAMVBa4NwRCiBEe47YJ1Zud2GKeOXdQhtXDqojzD5pUqZwQO0aLivAVeLJ1eoMzVKjEhCTat8kGYGeYxEkAkaH/AG6rVZVY+KokqIlRPsBAMnj1zzqnZ9WHjm9GqSCodiJAYfMAZgjBjjJ7wRRWplvNTKsbvPaoEYmcGYnmfWdNHTpiOSC951xUgi3GIW4qI4BLYj29j9xNx1AC2KYFsktzIYKIAOOx4z68DQ1MvUxLsq9jAEjnMg4g/wDGp169sXGQZIwCAYyLuMEjEfTVI6cULKcmVIgLyVEc4K47jgiR9u41YzQROfzgf0OPXUK9VEXBIIEYH/uI7xq3Y7gswUhnHMEQIH+2JI/WffT4Ez4IHcTBtPsSI/jB1XSKCJkhp7jn0Ex9NFrt3P8AihrYJUTEHIBAJ/zAgxHpOvRspphlYTyVYQVzHEye3vkYjOltIO19oq29STbEnmBPH3GdSq7NgT5SPaM54Meh9dNtrXf9mO3UvWQhmCBQ1pDKJDCWSCZyLTn1kAUVNT5JYAtOLnIkk3EfMRLZjU9/gooeRCtIIznuT/zriQBMat6zTZarG2JzERz7QBzP5aGrNgDWpZyY38ODqe4HykYOI1PbdJCMajMOYCzkfX7QfoRoRG89scemp7mo1xaSbuTJ7ev001PoFrsL2dchzBgZ7n3nMx6/n+bTbbxgApkDOQY9TxI4OknTWvZhHeAfScGfaP4e2na7dpZitsGAVIIYgXRgxNs4B/I6hrVdGnQ8gr1aZNzK3OFCgL65EnmNBbogGPKJMgD6DEyf/Z093aGs0GlcogYdgbbhGGdiuSBbmJMeulX/ANOsQxKuFXiRiQRiccDJxx9ddClydNyeEA+JOZAjsBn8tRXdP+ER9TGmC9NCsQwgHEjg/wD7R2z/AO6nS2k3WkEWkgmIhcmPf21TciW2SAaPU3ut4Pvxotd8wieTjAOfbP37aqYU25J57D0/L+Pp9dMEyFNPzHEhoBM8xOSO3qD20rx0NFX2e7rptVILLaGEqZPcent3HPHYg6nQrE02VoeIhjysTj0gycfftmuvSdBflEYyEZvMTkDySZOfQDmOY1dtqwCFjfMxlVKnuYGGWPoZ9RGpSeCsI37Hm1BhAolmUTn/APH0jn1OhqjJ5r2aZjywfvP10ZsqzI5ZAUdCLWDRbLFxIIJ4OCI9zpDua1pIYzJzB/XRirbE1HsSDqSiJBOOxUjPtkg/WdRaTi2fqdQ2u7vAAkgYicjVtIdob76LwwRdos2qxMED6Z/XTbZUAUqKQzEhSAvJtYE8A9s8aWKAM4Gjun7gC7DFbTwYkwTE++pMo+Ayj03a2i+nXLd7agA//mfpzrtZ2ocmQJnMxrtGpeTO5+xKjvFBMVaacwtRIaCIkxI/QfbTnpnxrXoIi0awQKAIWnIkATxIYf6jk9wNC7TYCrDMqByptl5zMBTkWk+5AGDOvB0rzAiELZItY5yJy5XkY9foZ1ZuNlNkqs8frDu7OUDFiWZrWzmT+ME5OrVFxLQ8tyQjEQQP9RxGr/7srkN4q+ZceVl8oz3TCnjAJkkDDQNDDpKhv/uqp4I8xxJDqwuVhJET2JyIJXfDkdac3SPaG0RSzBkMoQAWdTkETmnbMTAmOBqnaSrsyrJjBW0ZwPm4J+2iNvsVkmnTJPmuQlYUfhIcxE8RJ9c9mO52dN74oxWAGPEpWmBBAjBOMAEAfoA9RdhWkwGkHuEUyDBF5CzBkfNJgCeMDOvK/wAObhgCKOGH+UZFtwttmcEnHafQ6Pq0WYALSUC2Qrotzj/MrDJIxKgyI9zNimp870qdZFFrAMpKrOfLeGm45c3EEiDnS73VjOCul+X7CfYbGmYZyx7koHOFtug8CEJMsIBAHBJB+32dRnRaSVLgBBqKB8uDHAAICmDcZnJ03p9VpUFqPtyUYqpKEBUz5WUKWLBiSD3EAkH0zZNIhSwcMjzeouaCOR5skGP+Jzpd14GUXyN9jdRrKpBrTTbyUiMQeC3B4mM/SQDqW+6e8kCkAtwm0BvDDABVBJLkcYAxaYBgjQe62p3Lrez/ALtLZbzRbhVIRQ8cCc/NnRPUtxUX9yHqfs6NJWqEEHuoPmDKHxNv1HfSqK4Q0ptu2WL0qnT8KGelUNQglnRSCFQgEGnBBmZMfMJGCdCb4TN1IMwJctTFjrjzSQCsgkE3KRMgEydE0urqxVXZGWy0K6kkZFoEjMGOCMCOdC9Yr0iFC2VmEy9pBP8Aqi4kAHGQSI57a74uwRrgQ/EG8dxSUuzKt1t4F4BINpPMcn7mOdLPFJAHppr8TMoKgGQRPMlcAFZIDGI7gewgyUVOtOtul/wRi1q3uiTAzI7541aTAcMPwz/WPrrypxiJ4Gh23pbyrgT9/wA9OSHHR0so3BQxdgPMs4B9O45nI5GmD7Wk7TSFUADvJEEwYkeXkczzzqfRNsfBWpm3zBoLfJwSQOeCZ9xpnR2DglBcFBNzlSEb/KuXa8sY8toPOOYySmm2boabSQkq7d4a1wgFs5FzGQADyRMz5ZHMiJ1Q+1KDzNcsg5HmDcGSBJHbg/y01rsi+UTEyC8EiCeGEdycWg8emj63UwylDTARSBcsBiMgMXYEtglZKkAkewM/UfBb0s2I9wzKAtWkQzLKHDBoAIhuIIgYg50JUuY/u0Ckj0JM95Jz9v4a0BNqXN5kPHNsnjgCDE4wTkgxyK60mqqVEA8reWAMwDkYB5jP2wNd6ipujlpStK+RJuemtCgskn0LZPJBmADyMa82WTZ4ZqKDlZcGRzkQy/WB99PdkwSXtlDKxUQQT9M5HmiJ4PGinoqfw3FogBYYxLHzAmPyOB6SS71s1RNaGLsyTdQZSSiE4zcZJGIz/wAQNFirXpItc0vKxmRniMmDC59Y4PvrTdK2aOKhd1oVBAhgoHBJ7dzAgKxGTrW9H6NtaU16+8uVAGtpgrxEmo6hZUkjBCgxJkqSOeqrqiTjtXJ8kr9TqMjs0+c+uPTnjtERjSw1TBHaf11rPj/qq193XNI/u0CLTGLVAibQPKBdecep1kGMv7A60Qyrox6jthGxr2VA3MdtEdT3xZhChfp3kaGSlrx076NK7Am1Gi6nXONaHpVJTbLgFrhHtAET2PmkfT6az23pTBjiNM/2hgtxEdlx7Dt9hqc/CKQbStkVozx+uu1b1gBqzMpKhwr2yxguiuwHsCSB7a7QTk1ZdRh4HdVKruLEWmSA0M6iZk4ckSDnPMyOxOur9RYVaZFJUBAAUhlWoDjJPzyfxSf0AAa70im1zA3llixIUyGABm0C7kAAcnByPV3DsRSNBTahUlpbyABQ2CokWk3p6GZjKOO7kunteC01mZ7Q1NBME0l8ouj5gpj0Bnj0wBqyh1WuoPiBipYF2wBMhicRdHm4wIERJmmjuWBohVphQwuUIBcPKIgeoxIHMn6109wLYvlSQSCMH3M5wYEKFEDudDPYzp5Sz9fX5BtfrIUU2AEofKaZUnsPMjiSDE2mJk+pJMf4kR1pWEJUUQStoQqCTgEtBElZkSAJOMq+q7eoG5/dmSF5AAgnLkiAQPLPpyDoPb7ZCGKgiQYBAgniQvPoY5j1ydc0mhYpp4Qd/e3jVbSxqIMKTSVRj0HmUNgEkzd341Pdb2jcrUQX8oV5AmSCZjIPGI9JxE6nS+GTJCgATD0y1rG4FhaSoFpMcjNwzJ1T1LoDpTX9yytNpDLaTDZ/Iz5h6d9LtjY6cuMFtXdU0R5asinkFhDL5bSUzDERMTnIGNU7WqmQbFDeZHUGQVgAz6n0GJmIGvd2qLShg7NAgXtDZUmEgSFhj3wPXJ7pdGnUvtpEES0cWri6V8onEKswS3roqmc4uPJQxuqXB7mBwxt/CpgQWZSvlICme3bRHT+jwVeuzUVwoWl5nJGCSQbBMyRJPPGvNzS8GsyKIYnzKwUwBM2uMQYEH6GRA1PabwL5qnh2+HUCm4hlJWFYqFh+YEwZ5PlGhcuIjyjCk5f5Hm22hID7bbU1UKC7PDM0qSbS0hTg4Y4OOSAbtxvRTBepR23iWgWpRUiWkS3yoAJ5zIJwIGsl1nfUgoCGo74V2dmUzAyBPAyoEnBn20torQCm1gBHckksOQcRExnAiczEsot5IOhj8Xb2nWSmwoilbNxpqApBJ9pzCm0/L5owRGYpUQVYobrVubBwBydOuprSDKKNRGJQXlZALTNoBQQYiSOTxEnS+ndDKwyUIgyO2TAPpwc4mdaItxVIzyjGTsX7SvdfwIRyJ9lOPqe3vGrdrsZLKvmPY5jP09jq09K8Kg1QtJYWgcHkXYgyIBzI/TTD4f2hW4PTVrgsXQf9X5wOOe3J00pJJtCw025KLQx2Tou3WnWS6qhJAU8SZCkwQbsZE6I3HVTQdbKqsg8yLTqOrLPJyLTOZIkH6AabbXYXCn4qJTyB4rdlRWwZkd0Hy4ge2rqPwjSuJFRCgmz94WMhQWAKLAAkxMYPvrG5Kt1WbFHO1sRN1WjVqFtyuWtKsQwI58zFSbp8p4PeI41ad9SdEDVQI+YAgx2nJWfX9MnOtJ074Op1EWoN7HhlwKUAsIdgwtJWJP2kj6aWdI2+zNNjX2bVKgcKqeJBi2ZIFpB5wMTPGucY4YU5pNJnlWnUZPC8x8Imy1HyPUkXETgyoKnOcyZbbb1fDKIqLDLaalt4cyZUW+IBaCPMsR9LgJ1BAoFTp5qUqRaChYughoJtaYgxIJJHpql+m7lVLGlTqqxiadQBpABIsqAtwQYCxnQUVeGc3OluRoOi9BfcVmRq9JKnylElnwAGwvlbA5ubEkCG0s6nT2+1rvRBqNaB4dVgPBaZJkZUgNIwMkEyMjSmr8RW0ijJUQG0BmWCbYIQ1IDlQYgKVgQMxpbu0p1ShWqBGAtsATHue+Z/oVUCTrm/r5G22nxrSp0XA2tFW8y3oIAkEBhPmEsUM9o5zIr6l/aa7BaS0KFWmoILVFDliQRMmAscDGe/cawK7eorB0YBhFoWCDJHOdS3bELc1OF4IkRJ4CKe3OP5adQQkmn0Vml5asyDGczM8fl/PQhpwWaIEx2wfT89HU66MIVij821Itb9PKftq1aRXzLasnFpVhjtzA7n8M51XghtTAEWRry7v20VU2QzkLaM55P07GP+tTHSyoBb5T83E9jrrQrgzxFtX3gH6D1PtxqVffAgKOP+o/51EVpqqVPmIYQRPmAJAI9Dx6frphufh0VESrtjkj95RYi6mQSCVJw1OQf9SR5h30mOym2VUjzZ9b8NAnhoYnJGeSddoZun1lJU0nkYMKTn6jGvNScYMX05+492eza35yKcyGJewnOBIwYHeeY7wXnSHSkkNRmoQ7Kc2FbGyswME5BAkcnAXXqGpVrKlOorEzdUtqMDane5mBxAxJkA/McqepbvcgKQ1tJjJUIVS4gkQFhVlSSLTJB9J1K2epsiy7wEpPTNNKCi8MC16wMSZ+WIOSTzJ9zfX6ahputMKoDIym9RcBcDgtLZIFs9jEyde0NiKqBKZE1SXbPmS1VliFANsmOYAJOdFdWdSqlz4dQx5XJNS5WsYYHqo82CM+Q40qlaC0lKlgU7Lb0iSQSwfgMgUY7I63R7M8DIMepG1WmGqJUpNeuArEOnzqVEt5VjHmGDnjUqddiW8QmKcG1y7UnqEnuyljBDGcCMSMTSnUFClStjsWUxUaywSSgILMAIU/iEkzAweu2PxEjT3T16j5PiWggBXGBi0CSGEAgCBhZk2xqmpuCR4JDlww/ExRSAAcSSxPoIAkdtNtq67Xa+NCHcVwQoRkJppi5pH4zkAkSODwdZyhioaVqVOSErAhj9GQ3T7zEwY0yirJepLrg93u6FI2WFLplWuPmWefNwFMcE8/LqsdSaGUnDWk2zJtBKyefxcE8+h012W7vBUuUeLZK+IYhsgkFmA8oCyeBHAizo+xQOPIKofJuLOzCSQw8jMoKzLKAbgRiNNvihfTnJhnwp8BpvKTVDWelJIKlQxkf65EAnsB+fGst1LoTbeqyALepIOSAYJ4nB4n8o1oUovQdnG4KxHkpEmCYbzI6ZAUqeFJLEdidQ3/UKVWsRuQSrn/FUlXyBk04dT6YiYnGnU84IPSlVvgyaUiQf3YYeoILcdpkn1nXr7dQACBMTOBj6gTjGNaCsu3QjwjuMR5jlT6mFb6dz9o0dvviPbiwhWD3XPcoAY3E/LBAEWgG0HmSxzp3N9IVaa8mVo9MvVRTVhwVLKADJORJyfYcYJ40ds+jFvmLM8wVVDJmOSDK5IEEe/wBWG83O1qKsAq+YJUrAyACR5RIImBGB6nR+32K1EwasGAWQq6tA8s2LwDdkgnzd41GerI06ejCrv8BfR6QbYFJZUqyeIKkG6bgT2ZfLGCMnjR+3Teq37sC0qJCBTAIlWUIsXR+IccHnNp6eLkV6bIoi9GeqpyASVNkIsD0OMEnVIrQ5CwokDy1HKqLYta4SQe/mP5gRJza5LLSi+BduumEAAPUHmUksIKkFgYCscC3zHkQ2MaI29UBitMBGVSZsBDZ+Xg3cmDJ499EVa4peLVFVlhUMA3EkysNFwgNCycfQwDU3W6VUs6UkFzzDB7VMN5pUw7LwcgEhT3IBds6NJUufr8guoVNOqfFLzTBKEOj8ZgEQR3g3Ykg8kS2AqJTikXdWlYtYDgEFSSVmCflIIn66EPxG6teVQOy3EClSWRP3ESDnGfrOjOsdQAbw3aKirJW83fvACUL03hrckRPlORII0K6S+463zJ/eDVerVZZa9KoiwJIV1LYkBkItbEGYBBOTknVVelWA8NKaOVvLIaqhkEZ8ocEHvIk4ggQQV9DekVRj92GIAFzLwJhR+KCDKwTzPB0vq7mHaKj3LNoVuFJLR5gSRBJ5nnVfTTJetKNpP7hx1LqSin5XYOLb0tuEAxHlgFeMMCQYg86zVFWZnmlTecjFpj2ETgf9zOrh0yGDQGVwTPacYiBx7cffRjKyssEQCvBOT6DPIweB3zpoxWmtqJzk9V7pC1dtTAEkglcKJ5uPofTsByOBOpDZR+JwOJuGDnvEZPbn+Omm46ZUZ6jLkmCRODdAw7cdmybfz1PqfQ329RE8rCqpKspuQxgi4YkYkCYJGdU3+GSWknyjO1FVWJJv9cLMx3zI9+D/ACbdA2trVFIkCLlCAgiDmJBB+nORidaVqEVaT2oSApKnMxliBafIYmBcBDCIjVvV+kKVNSiyhWBKoLvMJBsUhWXGRlpNvyjnU3q7sJll/DqGZIRb91psttMPSWySAUAODDBizXSJ5abcYkCA3CBRcjMJ+WeFjuLQRz2x9Ma0ux2zpQeVajTcAkFGqC64hrogsFMwe0mQ3eG+pKpqEBHUjCmR38zQfMg5NpwQCcQJV6gY6OcfXy+QFTpUWscJbi60qqk5IzBMEn6cAGInTDZ9HSpeiSTl7lPBLBp9uywsd5DGCB2+HalSoKlQ+VSYKBVGAIaCArEgDIETM8ybtnsULW1GkR5YYIxPIwJBHEifXPcZ3qJS5wa1pvZVZ/H7Abd7dLjG7NDiaVoNrQLgDcMXSRjgjXad0t2Qo8xpmBKcwe+Z9ZOvNSero3w/+v7DKOvX/pi3ZUPCvA3CZpK9LhSxDT8odkdokRMwRPEaRisWZYJPIQnygreXzmOcnOD3xpp1LpS2q1OqKtRmcWqrOKkZJQjkRyCAZmO2jek9DQVKdhqG4YpVCBfgg4CwCfwm4kdwMHWh5IRko55sB6c1tVWq1KSC0Fa9O2fEAkF7FEmCwK4uMXGBOqt11ALPiEhbnhqVJTdmQIe2FuziImI9GdEfs/7u5KFW8XTTe6PKwBlBaMTIB9sRonqdQDbVQAaTmopY07hSKNZllYXqBKnBg3CMQFa1YmfAr6/vfE85tQmr5jc17ggYWmSbAVBm7HoFm01P1CtVo+BRqCxafmWmi0xPBJtgOzRMT7GDppuOkbZqAWiUqBmNpqBkX8Mql8m5oJGQYj/MNAbHp9IFFYNeak06QPPkBUhyS30OZkY7lG0uCiVrK+8QbakEVGDHHCsgNM5utYySFM/UzxGdaLY7JWBr0kJiAVR7WUsrSqGb6q4icNEYMEaJbpqE+M37p65CvTuhSZxUZCDcjQxMcE8jjVW+WjZSbNFihdLVZqTEQjBWZQSWYAjzWrHJnRlLcdFbQao1KoKNNRSlV81SHNSPmAw1pGeVknnuZaUuilaCQKpuJFMBqLI7QSxRrpS4LieRAPBGgd5VApzWoKlR/PdcGRgyQCtwJWSJJBPAiONF7vov7UDWoOlFPCMAhS5xJhjasknljIk5MAAJ3hs6ScUpIn0sBqbrUp0TcHDKQFak0NZewKcFbYYDzCLpOlu76OtakjU9oEY+UhCSGJNwIa6VwYIJxaPUxDb1jQpVRUZ1IJUkqGUmFJDLdGTkMeGTseKNyDZT8FmZSSUZroJQGYUE5EF/MJHORGit3R1R7+vsDtz8NUBtwwX98zYFFy6hfLNxuLThzGIvHoJEHwaagDoKhprlzZLjEkBSJ8vlGScG4EjgTpBrLVu8W41LmABgmM4fkE+0Tgd9OqnV6blPHclHUO4VyGvFywWxklUN0zBGCSTp7ndCbdPbYmf4aYLTZbrHAl3FqgnEhpIZZxOOQOdLq3RalMsCwp1FmRcOxgi5ZAPt9sHGnvTt/SpeEUpu4Bc1CCJliVAEghwAEkQVaSCMmV276ktRbFpMhaSWSSvlZjCqRaoVfLHIA5GRopzFcdJf5BqO53JKL+0VQZIuvYL6DKj0z9/bUU3VdWa6KhQyykISVweYkxwQePtr3b0SAFRhDclyVmZmQQFEeo1Z02iDVNMqC9wCySOMHAjn1MauZmgnY7wVSTQo2lVmpTLA0gqx5rXwV+UFSSJtiIjV9frO2gGlSag2bglR4uEAEAlT5vrAjQ7dOL1FQ0zT87qrKLrskwxDAkr3PIHPbQ25RlK3nKytwUrLLwM/6ff76nKMS0Zz5DqnX2tgqzeWy4Ai2ZKmQACbgSJmZ0uo1S4tL+VgIbhgTM8iM8GCP1OrT8NVy93guCeIWSwwPKARcT2jnTel8MLahqCracOWCWcSGEG4Y7xgyDpd2nFWguOrN079hLTrVRIDAiIJKZI5zjE8xgZMc6Ebp5dg5cqLhN6ytOfczInGR3762VD4epB1UsiqAR4mGgnIBAa5TjsPznVtP4e8Sk7UlVnX51pVJBAAMTAVpBaUw2AYI1y1lfw5O9F1kz39zsyEqHcKZ8iu2J4CKDi2W5jn7EUtvTSklRnuUkl0LsuEE2EW3ANKi4RAOQOdPejtXdFANVVtEQzRwVQD8awHAxIMQwgEirb7EgLConm/xT3j5pqW5ZpwCPMCIbnUXrYxk0x/h1bTwIYZldKAcXVEIR5uqRcskxykrEAeUt6acUNoWpy9IUoIPnkq+DJtm5SIk4g4IngG7mgadHxKVFmKKFEEE+fLfu8N5WggENhgDMiLN1tr1b9opmiHUlXUFrSV4ZAJS7AIBEXQcEjU03KnWPJZvbxLPFUvr8Rcm2JS6k1N7aZIqzDLFgJyyn5LSBER6nS2grMqmojEKRhWPytdgtdCzDfzGg9pv6lF6lKqKSqfJJEHzBgIJ5WIBkYgSOdaROmrQpP5Xp3OR4a1WcEq0haiK5ZIYKbwDiOO7NV+oqldWU06JQrDGxgVfxG88SMQrSwgRCnB5gcVbvqlMVQtMuXB/wAQOQ90qQBMnlfUzdBIOvKQCmrcmbh4imtTYETcFFOJkiPMSft2s3nSVrhTRoU08MG/yRKk85kqwmPMc4OYOhHLpjSdJuP1+YzrFWqCpTdg7AM9D8BcoJUgGGBibpkXTzJ0tq0/Gl6aqHALlSOAXJMFvKVUxBwYMENMa86b0hioNLaVFq3F1e5np5OSVZSls3N5WHB4kauWuXvFgqCEEMGIJGBk1JpgMBlTElR6Bm2yvL5EWpClS4+vH7hu1+Fq7IreDT8wu81WmDnPBJjXay1XYsxkKuY9swAcCBzPbXaT0l2mP676kvn+o039N6ARCktFzh2QqCJ8MqCSGUqzGQJzE6Kp9O3dULVRKVQo5ANEoKhqKFyVYRUAxIyM8j5tI6fxOZk0QQZ8hLgTYVDRdBweffQ20+KK9BYVaYhpAekpNxEXQcSQSJEHyj0GtEYS7Rgc10zSdMppXquKteqtXzGrTpklmaTkoQQSB2UnjtpiTTcv4IrlKaeHY/z1EZXNrEgFAPOgmfNEdpxO++Kqu4q3kBXJ5VYOQFMMTcAQIiY9NFdH67UogTVZJxNxLeUMEIE/hGPSDGu9KjvWbQ1321KBRT21RaT4ZKry61qeJ8oDI+YMYIbE9vdxQBrNcK1KmpDorFyBNoADSCLjHmLAcaTN1ptxuWqVWZ2Ygm1QvAtDEL6D89B9cqOaluIAwATxzgE4nnHroPTbfJSOokqo0+y6gQgNa1lc2qGUFSiFiyhgb0sLcifmIjuR23So1WooHg2hUvb94pdT+HyycEE8CMZzpOnTKtgQJkyrNGQwMWnsTwcTOjNx0d6ZprXYUwASGqU2nGSCom4cAe5zGj6a5sX1Xddh69Vo0FDKUaorEs4VixBVfKHZSoWS/AyMHvoGj1+uyFZpimGuVIXjM2jhc+kRGBzN/wD9Nw/ho6O6gshVnlojhLSR5SWjiFOdeJ0M0o8SFpvTJDqFbzCQZLDykNEjDCeM6FQOubyAVGeq1QiLQBKBM2kABQAeO32zofeDyH8N7SQzZJJkXkkkme54jnONAel1mpKtM0a9NHDeLTY3SOAY89P6ERPB0XsdhQZhTrsl8MfMEQZyovuBgwfcSMHOitSCe3s5wm1u6Mn01XFiE1QVY+RGaRMTA4gwPyGrEpM9ZqMmC7Wq10mL8FgGAYAfTy862m32IbxF2W4Iqo5I24YFnKx56d7AMmCCMg2fbSvY1NxQmu9M05MqTTWkJLSVBK3cxhMQec6L1KVtAWluwnkS09gKlMXKlNATnxBDkQJi3Bk8g5jPrpun9n7imtenUWpb5itMEntEcSxlcesgXY023PVfFrXlVbxRJUUUq+HahUnJEd+exGY5Vbjqbsl23WpTAJD+FIUyAAPDLEKt08H8XGorWk5exZ6CUeMr3+XRKv8AC6ODUD+G+JpSCVeQDKLJtZpwMrcMEat6L0tqRottWL1DBqqUcFQDJDNhGVlnm0TMEY0o6f8AFtSkfMqGLhlFnzAhpxz9dPKXxjRqu53HjU1cAfuHKgWrANvDeue/5ap/uXkjemlx9fWbtBHTtiaZ8NCSq1biJFVVcrbIIBYl5tkT6kEwNLNwfA3hoBKhoVFIZgbmuKxchCqKljEYHJBzxojZdS2T3Xsnne43q4ACyUC2kWyY44ExMxpj0fqiUyoFWoaVp/cqzOBDcBvElrgW/Dj01NJ/z/Mo5r+RiettdzSqUxRqNVoK5sCEgElcr/nVivmAIOeLsyRu+ovLU3JsFQGyw+QhSLIuhj6iTLCZmZc9Q6tSdkM11pKIKRWsFgt87CGVbGi6Ce5nUdxv9qRLUb6a1CRLhciRzywIkwyg8Z8o0k0misNSSdtNiat15qNRhSoFAQrOvmMwQ5aOALh3EgDTPZ1qD7d6vhIFRi67akbWZCIJKNAJTDXCcDIPdhV6Ku5ZVot+zsqEqgNNhIMk3/OQWNx9YORxqn+9auzq01q0KZ8NDfBCkKIQVJqQrTcuFackNHOnjBL3Qkta+FT+YD0/qtOo6lSRVLLNPJqk0wSptFrMIUNCzERyQCd1jdMrlqKVKlpMEWWEHMMqSXDXAXkIcjkg6Sp05NzTXcsRXUeVgFIqr83ytTBF0w4uxxkwQLa/UaIDJUG43FwhDUFKQ1qgsCbiHAHcsrYxidLtSVcWU3Nu0uCWz6ctMJWSymaiFWO4qNghxcDcCYgKZAgg24J0L1inUqKnysqAKRQJCwDgwUCW5bK4E+mnfVFo1dvRqVvEakqqVrEJKm/KOKaREgTkSCc6W7zc31D4vgpSkrKCqLZnkcSMEggnGlm2qUX+IdN8uaFm9rupLUyEpuqqGqECqQmcqJb5rmiDM/Q68/YAEVzNSjE1KihVKER2mTgyC3MniDp7X3o3G3ShUtNRLVpupQiQwFOEjzQCwJTIu9caWUkdKdS9gtRj5AFJpmmqhWJZQVVgxEA5ElYyAOeXj9AqVRz5/v8Ab+5Pp9ZapZVSmFUFirOVNsgqQWnMvNoIHbzCNBo9ShUVkRabKlqsVUIZtzJWbhF0lvLB44Ma9Gou4P8Ag21AYKhVtIAMRACtxIH0nsB6nWKyr4SbksrYNNVYqoP4QItHeSAOck50ezlnj7Qvb9UVHAr+NdmJMOTgTfIxGREfrOnO4qUnIeiqlgSQzgQ95cuKlMHk5OFE25mRpDX6xvWZAxYoIRiyqU+Y5aRZf3LGG99XdSLAqtGkBVXH7utcGN1qGmASU54uYCQNFLasHSqT+J/mhx0+v096atXokVchvDDWYJAIkTkAH6zrtZdN4CAWpXmMsXgn7R9tdpvWl/QL/pl/X8/3FO2o1YIVbSY4t755nvpn0rpXiMQ9MMbCzQ0EhRwJBEjHpxrtdqktRmPYi0fCVJDTaozEVFupuFXKjnEyCp59Yxpa2w8Jir0/NxIf+GNe67RWpJumT2qhvXV9sAtRLTVpqeKbFlPHmAkH3mdAb96dW9nqOWMAWrCgDtEg47DXuu0UryUTa4PdtuVNtM1XKyCZUk5gZIYE8Ac9tH9a6k7U7WZloq1wQG5TyPxksDEjkjjXa7XUt1AbaVkqgNCuERlalbSdUKABpW6D6OQYuED6ae0NvVWtUqOJRfMUL3gqoZSMjLQFEkZA517rtR5KSbjwDdV3OyNOmadJzUen5VSoyhBbKkyAJDEeUEjvjQVdaRavTekHdVCIXOBUVSztIANpyQDnAmO3a7XNLkKk623gmlSjZUAVxUQK6PhgBDGySwMnLXWn00adhVZAqhYYNUWmcYWbmABKBo9SOYHEntdoS01LAY684tS8efYF/vE0kFIoIWoamIM3okgycqVIlSNebnqKhk/Z4pUahtYCZuEFgD2QwPwtie0AdrtBRSVFXNylfku6b8LUa0/s99SiSVkql9wJkeYrKj1mTAwNV/EPwtttuwVqTqxUEAVCJI9cuoDwcA49uNdrtGVqG5PsRVLWem1aSETdApVWddq1Ysil3VwnlUc+a4XRI7CfTtoHa9FqteREoYKnk5C4jHJHJHOu12nepKMbsX0oNtVwXp1Pc7cSHdBcRFwIJXnEkYnTfo/x2tMFXoJaRaxpgKSJ7qQUb7jXa7VklJWzNNuDpMd0+q03ou+3VGIMAWmlVQliVKlT4UfL6HBHBEPKG0ZqJZFDJWQCmlVmNlR4uBAkEYBHb5Z4nXa7UNqUmkWeo3FWJfHZ9luPFASvtGFQeEqrEYABW3gk/cjkcS3O/atQr3Ul8jUqjVLUBdKikAkAnPJj2yZga812u2qSSfgdycW5Lz+ghPXynieAAl0U4jEA2Cex/CQCDb29dF1ups700LxFyu3nIYAgKWS4Kx9SIJ7z3912oW1Fs3ShFzjCsUvmVUuiVzSevt4UUUioTUaGKgXsgOUEAG2PUDsNWdDDuoqoXLoQfKwEBSpcC6ZIBkAi0nn0Huu081wzNpy+Ga96Bt7TZK9ar4zhDSFNXpqBcSFgupIJnhhmSZDY1d0ehWNGk1KkGTxAyVHFMMGlVI5LWtIlTI+mu12qyk6sz8BvSes7ddy1N7fDrAgil4iBLncgMoi4AHIWB+uvOt7NUDvR8xUibWKhUxIClRcpHZmJAMZ12u1PdwjRKCi7QNt62yKqavjioR5gCCJ9jjGu12u04uxH/9k="/>
          <p:cNvSpPr>
            <a:spLocks noChangeAspect="1" noChangeArrowheads="1"/>
          </p:cNvSpPr>
          <p:nvPr/>
        </p:nvSpPr>
        <p:spPr bwMode="auto">
          <a:xfrm>
            <a:off x="368300" y="-538163"/>
            <a:ext cx="2619375" cy="174307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6" descr="data:image/jpeg;base64,/9j/4AAQSkZJRgABAQAAAQABAAD/2wCEAAkGBhQSERMTExMWFRUWGBoaGBgYGBofGhscGxoYGxwdHxofICYeHB4jHB4WHzIgIycpLC0sGyAxNTAqNSYtLCkBCQoKDgwOGg8PGjAkHyUsNCwsLC4yLC8sLCwsNCwtLCwsLywsLCwsLCwsLCwsLCksLCwsLCw0LCwsKSwsLCwsLP/AABEIALcBEwMBIgACEQEDEQH/xAAbAAACAwEBAQAAAAAAAAAAAAAEBQIDBgABB//EAD0QAAIBAwMCBAQDBQkAAQUAAAECEQMSIQAEMQVBEyJRYQYycYFCkaEUI7HB8AcVM1JictHh8SQWU4KSs//EABkBAAMBAQEAAAAAAAAAAAAAAAECAwQABf/EADIRAAICAQQBAgMGBQUAAAAAAAABAhEhAxIxQVETYSKh8IGRscHR4QRCUnHxFCMykuL/2gAMAwEAAhEDEQA/AMK+5bFxGCYBMx6x/wAatrdUZ3uqMxP2ETnHtPbS1Tcoxr2Dz/PWTb5LZQzpVwSGtgY78xzPudSrb5ZYKCPTt/7oEblotIBHY9/y11RwuScCMnSbMjOTQz21hQlyblIgeg/90T03dMhIcF0ciR6xxB7EaWM+cwcA/wBfbTylTTwajqcW+VfRjPHftpK+Kn2KvIr3NQU38RPMhJwe3pPadXL1aUMop9Cee2D2OvPgzotWpU8JwUpkedifKB2xwZ7aZ/Fi0lenToralNbZxLGSST9dNqQi0WhTF397HwbCTAmwg8MYnHpAGl79TqNgsYiO2o86j4JGlUV2M4rod0OrblNpTFC4gV7mC+qhSpjk99G9XU7hhukmmHP72mFIsf8AzSeFY5jsZ9dJaqf/ABgRIIr8zkAp6j6aL2/xjXo2gVWemoys+gnvnGnirWBXgl03fBzZWbwnEBXzbI/zR6+2reqI9MreLkukuOCJ7N3nOoN1fbVD+9Q2EfOlq1FnMkAWtove+ElBJcV9u2JZraiEnBsPp9xp3Hs5NLBY3SaEF6e4zyVq4XPHm7j66pagX+UUBGIpuoB9+dVV18KiVNMVaRIIqqYbv5fbHbS39xIMtTU+tMMY+oInQXuc12gvf7QrTYtKso9iCT6FfbOdZOq2Tp31NwlIKGMsZIggADj2zM+3GkF2l07dsTV5rwQY6iBkakdc/b11ciG0N12P9Z1a9WST27aCoJLCeO+i6jLAA9cnS1TKW6Nf8J9cWhSYmmG8yk+YggHynj7fx1YKT1md6BcCZJyVUf7mx+el3weoFUghWNsqHWVJkAArOZLfnGn263VarTZ3NV0RoFNVCIrEGPJwcXcDWSVRkzTppySQp3fU6wAVijQTDADP3jI1z/EYJU1NvTMLHyCD/wB6K2fxDNLwXp0rUlgGTz/7QwybpPPpqvYdAG9VztgVqXiKck4IN3rABjM6dNdglBoVbitSr+QUkT9NIt10hFJAn89fZemf2T0qCLU3bPV4uRTAUkgAyvmYDvkYzprtf7NumqtN3E5OTVYK544niQYA+86vF06M0q5Pi2wvVLaScfz1bVZ1cCrTZGYKYM8Zg/Qw35a2X9o2xoLuaf7HSQwouCLKEgnkDuIAOsfuNw9S0PxTBtwMBuRPJHoO0n1OkcrLQh2XbGqA5mII7ifT+vtqFanMebPB7j19eZnHtrqJ5zGPz9vrqLNmM++oPk0rgI2e1zPP2x+X89L/AIsQisgJn90sfcsYHtM6cbGkxzED14/90L8U9IrVKtNkSVNFc9+XHH0jVdJ5yQ1TJlddo/8Auap6fx12tdoy0W1+nqvmUmwibh/x2OuSnI9Bpg+6kwSuVgk8D7Dn8teb/YFCBPzC4HABHYgcjHY51n3Psd+wO6AcEEd9WKVIg0wQfUmOdX7Os1PCso9Z7j6RB1TUElpA9fJxH8BrkHbWS6lQAWbVVQI8oAyfT7aL2PykgzkYPJHqNLqdORF0ieMg/wAxpz8N0CawQWn0DGAf5+2knfQuWaPe7Rae1zSJYiQ3IkgwCcAD39QdZDe7AU6a+aTj/cQcz6EZ/TWi638QBNzUp1AtWkptZV+UlVIABk8ExP11meob5q1QMFK4ACjgACAPy1NKlkqpUVUKY7EE6OWmCI0FS21knRNHcjvGleco0Qkmi6lR/wDiVSVDAVVgH/a/EEZ0iTcUQx/dMlszBJGda/b7S/Z7gAkFTSbAngkcffWToLSYkEsYlnxAAHb88atpfEn/AHJzpMvpUqYRnIIESMTE+x14xpMINfy8wyMIMY9cajvGNSi7jBuBtn8IwND0GDE3S0p3iQRyJA1VoVPoa9Hr+GSjPRrUSD5GZsEiJjHEzqXVCatQuDSAhR5SPMFAE2x3A0Dt6agMwYgHHm8pg+h76sp1gCqAjOQozGOZ1OT7KJUA9WJBtJGPTStho/qTXVGzOdCRpoYRlk7bZC3USNTOoxOqE2ejclZURnv31YtUnmNDVU8321cg1zOs0fw+bXWpOAwHPqZ49Maf9X+Kq3iV0hbTdetqle4uEjDREkRPOsv0vcWq2Y4I+oP/AATo74jpKGuCwrIpw3eY/UiY99Y3nU+I16bqIFQ36oykRn17ex7nX1z+zX4+pvTO3rWUzRSb5VQ8GDIgCcjOZ/j8I3EKebh+saabHoVarTqvQaVpqGcCAwUmJjkj1I4761JKOUTm3LDPsnxt/aHQqUK+329UeIQAHtJVsiQpHB7Scaw9Doe4KM9cO1wJXFTyZDXKcAd8nHOkNH4fdjbTDvAEMvysbZbJ7TP5aLr9bq0h4aMBgAGmzAHAbKkkCCY+2oTk5PGWaNPTUVY/3G2bb7QN5ZqtCvIJtgMxmZBugfY6ybEM7kewntif+vz17+0+YEWuQRKtn3zPIOrCmSQCFg4j6a6MKDKV4K6KSQOJ7njR1SmiiDViM+WJ/PnQVZyB5f4ev66VuZgWmfr9O3565R3MDlSH1HekmC5IHYn+X5aM66RG3aRJpARE8PU0k2e2cMCQyj1IgR9xn+WnXVne2hDC21swCAAxP8zpo4Yksi0VG/1flrzV37Dd5oJnuDrtHfE7axBUqtPp9NG0qhczIZwOG7wPy+2uqU5ALKR9DP6a79kBAtAPuxg/y025GZJno6g0g2rj/T+kasbc1GOFCk8kYmfpzqultmDWimoxJNs6nSp1HIBNi+pEAaPuPZbUNsMcH3Bz+ep7XbvUuZSsgDHc/wDEavXpkq1tcFhm0g5AH8dR/bWKhOFXIVQIn+vXUHLGDpeCFHYQwnscz/XOmW5ccKRAMcCdKP2pmwTAn0ProtxTVscx80mPrrPODbTlkRpom+zkEl+OdLajqDAaTo/9tBkkliZBJ76DqbIFfLhp/TVIX2Mpsd9J3N1DdIpgmjI+qsp/kdKW6ezIhYoFqC4MGAypgqZ5II9+dMfgysKbVUqKf3qlFnsSpAP599UbPfs11NkaI4mIjuFxJ7Yg502nqVKUUXXxKwR9ulLggsRGGFsekTzrlQuLi6gRwGS76RONQ3Gwqs0UWAyRa0T24Pf376C3XSdyoMqWI5iDH1jOtCa8ge7iiD7G5suOcAtP6jRCgIrvJu4EgjJ9Ppqg9OqkrMgW/MZAEDuRx215uqt0KCbFnJnJPJicE4+2lk92BW9gMw768RJ51JsnVtOgQeTpuiSVgjjXl/tq5qcnXrbQjJ0yYrTKKiyAdXU6XGp0x9NW0FGdBvAEiaCNPOu7RauzpOhM0vn/ANrAQY9A3B99IKgMT7f960vwfvabE06ndWQqfxKfNgyIIIOO84zrLrtwS1F0Xg6dMxP7POJ+p0b0XqdXb1FekzBh6en8x7acfEWwfa1mQCmFIBRrMkZwZnOD9dJ2rvBJaAOO38NaoainHcuGdtyNHrVWuq7eUwWqohiP8zBeAveO2qtrQpM4vZocfOi/mLSYMYmNBbDqLUXDSFIIIM5B5nT7qPTHNQvTKrUg1GCSvzAGUXETMQPrxrmFMX7/AGf4VPiqBFwBHHGOQfY6G2SsCwJMRgGfXVVGrZLK5unMjn66LpVrxJVh2/7B9PrrmqQ12y9ZEwecfn/R1RQosjqyxI9Rq2kkepHr2HtOplRrO3RZKyyo7ORexYjgRiOeB/WBo2uFdaEg8MO5APlie3EDS1QbsEicEAwNP6uyinQIXu5UioEyLQPrnOihW6Yf0/4INSmjpdaR2tjGDz7zrtIv7kfMUWOSZFcZkz667Q2e4HJ9IRpWBIEGO2pUnyAQffPP/H2082tFKlOykjvUmIWDgCSeJg+xP66WDZs7AflOD7Rp1JeDPtaKnpWVM4nAn340z2W1SpF5tkiSS3l9TCx+WqupbbMqb8DP19feNdSqMYVFEkZHY/8AelbsaLp5Ig+HcFPciRORMd8599SaiRwTae/qPfXtMIUgIfEu5uwVgYj1me/fR4pskeTC/NdMWnsVJ4H8tLJ0U22xVv3ppSWxnLZu4gfTuZ+3Gk9LemDJJPYe2i91WDEgrEH6H/rROwQnymAJ5YDA+unSpZIydsWUa5Bzo+lvCxwD76JcUlYEIDJwPXUg5LxFh7DtJ0rleaEoJ6bQbxUnMsvlPfI/LTnfbFadUL4qZeAH+ZMxkcAzIOe0jkaB6a1tVWYXQc+Xj6dtPupU9u24VyblHhu6kMC4nK3THoY7jvzrG5v1M+DXoGf6terWsQswwuS0kEYYSAYMATx76j1LdsQhpuR5FBY5834ipGWHHlyPppj8U9cSvWZwkeUJTnJVBJAGbRBJzDc86z9U3GSTPck5OtEW3wWtVkp6tvbgEW63Ek8sfp2EzjP19Kun9INU58qD8z7D3/rOplBJJyc/0NCbndMTasge3660acbwjLqUnbPoHT+ibOgoPgCs3JLm4D6cA9uw5/K3e7TaV1jwKaSIvpgIy8x2j8x986wXT+olWIMQO5P/ADrQdJ3YaeD7DnHHfTakdoIPcI+rdENGoBN4PysO8evodCsBxrWb1L0ZCRIgqfft5jyDkdvzOstuKeZ+0aVN9hkl0UU6E4/I+uvUAVGkZP8AR1ZTpzzqtVuLCPLkf1+mi8k6SyccjnjVBQgzwfrrjSAYiYtkwex5+/01c+Aee5+WcepOcaYdxse7T4iFULSrpcIKtEyVIGQP86kXDSjrfRXo1LW8wPnSoOHU8EDt6RqunQaAw+UkZ7Z/71ounbchfB3IJpsPLg+XPzKRPv7HWbb6LuHHa/NDJS4ZjqiTJ/iNMtpv2oMrAkeHZa0ZBHv6e2mG82jU2AMFOzev8CDHYjVdDb0mYmpBQMDgsBH1HHPHOtO+1Zz088nnUwdxVLU0FIVGBKr8qsYGPYmTHvqe46aqQtOotTygEqpGeTMj3j7e+mlb4ZNOoSgLBBcVUEvbJAgMAZiDMdxpS1aVIt8MG6CDLCTOe+P5nU1LdxwUcFFe5RTuU2z34j7a6tQkjAHsNDbfcC6DznOZMx9+2iLiCMn7gx+o0JJpnRaaJWQRjTTrFMHbbfkmaoA4j/CP8x+uhalSIUOGk9gYH9emnPgeLtwsBwKsSZEErmAOxtHPppU6ywvnBiXqtJiqQPQnjXa1C/DD1R4lPYuytwyUnKnsYIEETOvdW3rwScfdfeOk6Uu1VWV/OwUKyrcLpJbzSLSBaDHY9tMn2KmsritZ4YVlQeZvMT8ijFq4JyRk6THab9XVxdgnlQQsggkobowPSPz1R1Po1RaN9SuF4IUgw0xkAY4HYdtYnFds1rxFAbuEZS0Nki0raZ5iYgrOPXGiNsyiklTwXaHZGIDWSQCuYNp5wPXt3Y7X4foLRV75JW4mFKrIMllDCpnED6yManRq0vDRnWoabfI9OkDDjERkPAJJDRxiJ0ZNdZFUbdtA2x6YJZqlPwgGBkhuV5QHsxGZORGheu7WpdUFNayUmZrbzwpaQPccHvo7dbqrVDLTusa1jdMjw4wAQIIMm1ZxwSM6q6juC1l1S9SqjBJVfKtwtjBBAEe3vpNzTH2qQpp9FZ2Uytw5b5gSYjHrqO72VpJcNEwJgEnvjtqQqTlbpB5Ejj+u2qfAMyy3MZiJbv8AqdVW58szvTj0jyj0oNwMkwJPrwNEolpC1EyPXn6/y1RS3PgtcCBPeQZ/U/0dE7zqHikGPvHp/HXNTeOgPTSXuEbzfm1bMfWJ9sx/5oF+qMfnAYjvAkfwn76i9Y5ySeedC1AAZn5vy/jpo6VchU5E3qE8c+/OoZ5H669dTqtjMzqiQLPNyQFgNLHJHoNS2PRqlX5Qc9+BPbPHoNJam5c1iVyQQB6R6fTTb+8WVQt3AAMcf1OdaUtqMze5jjZ9E+UeGJI+YsJJ7xHpj20u2PUFSoWRwbZxGPTmD/Az6aD6x1VjRURJJgt6Awfz50l2FWKkRIPOgot22HdVJH0/qMMhrqChBDFQZVsFWIM+VgZkZ/CdZ/qQuYFeWiQQJJjMRgk86J6BvAaDoHtME5jkDu05B7QDwJ5Oga9QqCGBtY8/hbP3yNSljgtCnyUvsntYQexypBg5HtxntjV222K9w9oIBYCTJkCCJ9yV9hkTIIodasQoDE4kMbrTgrg5WCedUHfiR525lu0k8n0+nIHpqT3svHYgze9O2/hhlrFiJDXIEMj0Fzd4MGDBB769odPpsWLPyG7LPlUHKhgVHbIyARGhKW6pkQ7l84AtAHrgCfaSfT01NtzSLAhAogAhZGYAJBkkSZxoVI7dAvampcATTFq+U+YL6sCDMd4/91UzOTbfIBkGYGBA808CIGq6auWEVSB7+gGO4AIyBEY+8xrYbvYPlk8Y+pj00yXkRtcplgGZLXN+Kc/rOfvr1NuIKwIEMLgCBb7D2P6DQj1ivb1wDA1bR3Qi6DE2t6Ccc/QzpqFuzRHqgLIyXUHChSablgczJEgmTn/zSX4jhXJV1cADKoUngcHuY5++uG2NpBBGeMxM+/p9dC7qjBZTUysebMEDM5zznSRUU8DPdVMCO6VWg0xI5B5H6anU3CMcg/XMj9dV+Fc5ZmunQ9SqSbYtHoP6zqlJsnbSGlOIHEdv6jRxUmigtZgayAqok5VuPTSPYE3W5jJI7D+j/HWv6N1OlTpVPEQskoCAfWfvEgHBGpyW1j3Zst3/AGntRc0qeycIgAUN5TAAjygED2zxrtZwfF+3TyrSQqOC6AtHOTZrtdv1PcGzT8DCl8UsKCfuAQPIrM5Ty+UMncukZkkAYIGNKKvxI1S1QKZqKLU/xWLwYtheWGACIBntwUrul4i4mTd5rcQMqbTB5OZH1012NJ2p0l271axa50VFY22tar/LCElTkQYGfm1PZ5Lbq4B9v1N6jGoC1NwJFwwCr3LYCCym0zkmbeQTo9/iU+GaZXxiKi1EYKEUKCSxhR5lJZl7GCIgiNKKq8qDFUAMVBa4NwRCiBEe47YJ1Zud2GKeOXdQhtXDqojzD5pUqZwQO0aLivAVeLJ1eoMzVKjEhCTat8kGYGeYxEkAkaH/AG6rVZVY+KokqIlRPsBAMnj1zzqnZ9WHjm9GqSCodiJAYfMAZgjBjjJ7wRRWplvNTKsbvPaoEYmcGYnmfWdNHTpiOSC951xUgi3GIW4qI4BLYj29j9xNx1AC2KYFsktzIYKIAOOx4z68DQ1MvUxLsq9jAEjnMg4g/wDGp169sXGQZIwCAYyLuMEjEfTVI6cULKcmVIgLyVEc4K47jgiR9u41YzQROfzgf0OPXUK9VEXBIIEYH/uI7xq3Y7gswUhnHMEQIH+2JI/WffT4Ez4IHcTBtPsSI/jB1XSKCJkhp7jn0Ex9NFrt3P8AihrYJUTEHIBAJ/zAgxHpOvRspphlYTyVYQVzHEye3vkYjOltIO19oq29STbEnmBPH3GdSq7NgT5SPaM54Meh9dNtrXf9mO3UvWQhmCBQ1pDKJDCWSCZyLTn1kAUVNT5JYAtOLnIkk3EfMRLZjU9/gooeRCtIIznuT/zriQBMat6zTZarG2JzERz7QBzP5aGrNgDWpZyY38ODqe4HykYOI1PbdJCMajMOYCzkfX7QfoRoRG89scemp7mo1xaSbuTJ7ev001PoFrsL2dchzBgZ7n3nMx6/n+bTbbxgApkDOQY9TxI4OknTWvZhHeAfScGfaP4e2na7dpZitsGAVIIYgXRgxNs4B/I6hrVdGnQ8gr1aZNzK3OFCgL65EnmNBbogGPKJMgD6DEyf/Z093aGs0GlcogYdgbbhGGdiuSBbmJMeulX/ANOsQxKuFXiRiQRiccDJxx9ddClydNyeEA+JOZAjsBn8tRXdP+ER9TGmC9NCsQwgHEjg/wD7R2z/AO6nS2k3WkEWkgmIhcmPf21TciW2SAaPU3ut4Pvxotd8wieTjAOfbP37aqYU25J57D0/L+Pp9dMEyFNPzHEhoBM8xOSO3qD20rx0NFX2e7rptVILLaGEqZPcent3HPHYg6nQrE02VoeIhjysTj0gycfftmuvSdBflEYyEZvMTkDySZOfQDmOY1dtqwCFjfMxlVKnuYGGWPoZ9RGpSeCsI37Hm1BhAolmUTn/APH0jn1OhqjJ5r2aZjywfvP10ZsqzI5ZAUdCLWDRbLFxIIJ4OCI9zpDua1pIYzJzB/XRirbE1HsSDqSiJBOOxUjPtkg/WdRaTi2fqdQ2u7vAAkgYicjVtIdob76LwwRdos2qxMED6Z/XTbZUAUqKQzEhSAvJtYE8A9s8aWKAM4Gjun7gC7DFbTwYkwTE++pMo+Ayj03a2i+nXLd7agA//mfpzrtZ2ocmQJnMxrtGpeTO5+xKjvFBMVaacwtRIaCIkxI/QfbTnpnxrXoIi0awQKAIWnIkATxIYf6jk9wNC7TYCrDMqByptl5zMBTkWk+5AGDOvB0rzAiELZItY5yJy5XkY9foZ1ZuNlNkqs8frDu7OUDFiWZrWzmT+ME5OrVFxLQ8tyQjEQQP9RxGr/7srkN4q+ZceVl8oz3TCnjAJkkDDQNDDpKhv/uqp4I8xxJDqwuVhJET2JyIJXfDkdac3SPaG0RSzBkMoQAWdTkETmnbMTAmOBqnaSrsyrJjBW0ZwPm4J+2iNvsVkmnTJPmuQlYUfhIcxE8RJ9c9mO52dN74oxWAGPEpWmBBAjBOMAEAfoA9RdhWkwGkHuEUyDBF5CzBkfNJgCeMDOvK/wAObhgCKOGH+UZFtwttmcEnHafQ6Pq0WYALSUC2Qrotzj/MrDJIxKgyI9zNimp870qdZFFrAMpKrOfLeGm45c3EEiDnS73VjOCul+X7CfYbGmYZyx7koHOFtug8CEJMsIBAHBJB+32dRnRaSVLgBBqKB8uDHAAICmDcZnJ03p9VpUFqPtyUYqpKEBUz5WUKWLBiSD3EAkH0zZNIhSwcMjzeouaCOR5skGP+Jzpd14GUXyN9jdRrKpBrTTbyUiMQeC3B4mM/SQDqW+6e8kCkAtwm0BvDDABVBJLkcYAxaYBgjQe62p3Lrez/ALtLZbzRbhVIRQ8cCc/NnRPUtxUX9yHqfs6NJWqEEHuoPmDKHxNv1HfSqK4Q0ptu2WL0qnT8KGelUNQglnRSCFQgEGnBBmZMfMJGCdCb4TN1IMwJctTFjrjzSQCsgkE3KRMgEydE0urqxVXZGWy0K6kkZFoEjMGOCMCOdC9Yr0iFC2VmEy9pBP8Aqi4kAHGQSI57a74uwRrgQ/EG8dxSUuzKt1t4F4BINpPMcn7mOdLPFJAHppr8TMoKgGQRPMlcAFZIDGI7gewgyUVOtOtul/wRi1q3uiTAzI7541aTAcMPwz/WPrrypxiJ4Gh23pbyrgT9/wA9OSHHR0so3BQxdgPMs4B9O45nI5GmD7Wk7TSFUADvJEEwYkeXkczzzqfRNsfBWpm3zBoLfJwSQOeCZ9xpnR2DglBcFBNzlSEb/KuXa8sY8toPOOYySmm2boabSQkq7d4a1wgFs5FzGQADyRMz5ZHMiJ1Q+1KDzNcsg5HmDcGSBJHbg/y01rsi+UTEyC8EiCeGEdycWg8emj63UwylDTARSBcsBiMgMXYEtglZKkAkewM/UfBb0s2I9wzKAtWkQzLKHDBoAIhuIIgYg50JUuY/u0Ckj0JM95Jz9v4a0BNqXN5kPHNsnjgCDE4wTkgxyK60mqqVEA8reWAMwDkYB5jP2wNd6ipujlpStK+RJuemtCgskn0LZPJBmADyMa82WTZ4ZqKDlZcGRzkQy/WB99PdkwSXtlDKxUQQT9M5HmiJ4PGinoqfw3FogBYYxLHzAmPyOB6SS71s1RNaGLsyTdQZSSiE4zcZJGIz/wAQNFirXpItc0vKxmRniMmDC59Y4PvrTdK2aOKhd1oVBAhgoHBJ7dzAgKxGTrW9H6NtaU16+8uVAGtpgrxEmo6hZUkjBCgxJkqSOeqrqiTjtXJ8kr9TqMjs0+c+uPTnjtERjSw1TBHaf11rPj/qq193XNI/u0CLTGLVAibQPKBdecep1kGMv7A60Qyrox6jthGxr2VA3MdtEdT3xZhChfp3kaGSlrx076NK7Am1Gi6nXONaHpVJTbLgFrhHtAET2PmkfT6az23pTBjiNM/2hgtxEdlx7Dt9hqc/CKQbStkVozx+uu1b1gBqzMpKhwr2yxguiuwHsCSB7a7QTk1ZdRh4HdVKruLEWmSA0M6iZk4ckSDnPMyOxOur9RYVaZFJUBAAUhlWoDjJPzyfxSf0AAa70im1zA3llixIUyGABm0C7kAAcnByPV3DsRSNBTahUlpbyABQ2CokWk3p6GZjKOO7kunteC01mZ7Q1NBME0l8ouj5gpj0Bnj0wBqyh1WuoPiBipYF2wBMhicRdHm4wIERJmmjuWBohVphQwuUIBcPKIgeoxIHMn6109wLYvlSQSCMH3M5wYEKFEDudDPYzp5Sz9fX5BtfrIUU2AEofKaZUnsPMjiSDE2mJk+pJMf4kR1pWEJUUQStoQqCTgEtBElZkSAJOMq+q7eoG5/dmSF5AAgnLkiAQPLPpyDoPb7ZCGKgiQYBAgniQvPoY5j1ydc0mhYpp4Qd/e3jVbSxqIMKTSVRj0HmUNgEkzd341Pdb2jcrUQX8oV5AmSCZjIPGI9JxE6nS+GTJCgATD0y1rG4FhaSoFpMcjNwzJ1T1LoDpTX9yytNpDLaTDZ/Iz5h6d9LtjY6cuMFtXdU0R5asinkFhDL5bSUzDERMTnIGNU7WqmQbFDeZHUGQVgAz6n0GJmIGvd2qLShg7NAgXtDZUmEgSFhj3wPXJ7pdGnUvtpEES0cWri6V8onEKswS3roqmc4uPJQxuqXB7mBwxt/CpgQWZSvlICme3bRHT+jwVeuzUVwoWl5nJGCSQbBMyRJPPGvNzS8GsyKIYnzKwUwBM2uMQYEH6GRA1PabwL5qnh2+HUCm4hlJWFYqFh+YEwZ5PlGhcuIjyjCk5f5Hm22hID7bbU1UKC7PDM0qSbS0hTg4Y4OOSAbtxvRTBepR23iWgWpRUiWkS3yoAJ5zIJwIGsl1nfUgoCGo74V2dmUzAyBPAyoEnBn20torQCm1gBHckksOQcRExnAiczEsot5IOhj8Xb2nWSmwoilbNxpqApBJ9pzCm0/L5owRGYpUQVYobrVubBwBydOuprSDKKNRGJQXlZALTNoBQQYiSOTxEnS+ndDKwyUIgyO2TAPpwc4mdaItxVIzyjGTsX7SvdfwIRyJ9lOPqe3vGrdrsZLKvmPY5jP09jq09K8Kg1QtJYWgcHkXYgyIBzI/TTD4f2hW4PTVrgsXQf9X5wOOe3J00pJJtCw025KLQx2Tou3WnWS6qhJAU8SZCkwQbsZE6I3HVTQdbKqsg8yLTqOrLPJyLTOZIkH6AabbXYXCn4qJTyB4rdlRWwZkd0Hy4ge2rqPwjSuJFRCgmz94WMhQWAKLAAkxMYPvrG5Kt1WbFHO1sRN1WjVqFtyuWtKsQwI58zFSbp8p4PeI41ad9SdEDVQI+YAgx2nJWfX9MnOtJ074Op1EWoN7HhlwKUAsIdgwtJWJP2kj6aWdI2+zNNjX2bVKgcKqeJBi2ZIFpB5wMTPGucY4YU5pNJnlWnUZPC8x8Imy1HyPUkXETgyoKnOcyZbbb1fDKIqLDLaalt4cyZUW+IBaCPMsR9LgJ1BAoFTp5qUqRaChYughoJtaYgxIJJHpql+m7lVLGlTqqxiadQBpABIsqAtwQYCxnQUVeGc3OluRoOi9BfcVmRq9JKnylElnwAGwvlbA5ubEkCG0s6nT2+1rvRBqNaB4dVgPBaZJkZUgNIwMkEyMjSmr8RW0ijJUQG0BmWCbYIQ1IDlQYgKVgQMxpbu0p1ShWqBGAtsATHue+Z/oVUCTrm/r5G22nxrSp0XA2tFW8y3oIAkEBhPmEsUM9o5zIr6l/aa7BaS0KFWmoILVFDliQRMmAscDGe/cawK7eorB0YBhFoWCDJHOdS3bELc1OF4IkRJ4CKe3OP5adQQkmn0Vml5asyDGczM8fl/PQhpwWaIEx2wfT89HU66MIVij821Itb9PKftq1aRXzLasnFpVhjtzA7n8M51XghtTAEWRry7v20VU2QzkLaM55P07GP+tTHSyoBb5T83E9jrrQrgzxFtX3gH6D1PtxqVffAgKOP+o/51EVpqqVPmIYQRPmAJAI9Dx6frphufh0VESrtjkj95RYi6mQSCVJw1OQf9SR5h30mOym2VUjzZ9b8NAnhoYnJGeSddoZun1lJU0nkYMKTn6jGvNScYMX05+492eza35yKcyGJewnOBIwYHeeY7wXnSHSkkNRmoQ7Kc2FbGyswME5BAkcnAXXqGpVrKlOorEzdUtqMDane5mBxAxJkA/McqepbvcgKQ1tJjJUIVS4gkQFhVlSSLTJB9J1K2epsiy7wEpPTNNKCi8MC16wMSZ+WIOSTzJ9zfX6ahputMKoDIym9RcBcDgtLZIFs9jEyde0NiKqBKZE1SXbPmS1VliFANsmOYAJOdFdWdSqlz4dQx5XJNS5WsYYHqo82CM+Q40qlaC0lKlgU7Lb0iSQSwfgMgUY7I63R7M8DIMepG1WmGqJUpNeuArEOnzqVEt5VjHmGDnjUqddiW8QmKcG1y7UnqEnuyljBDGcCMSMTSnUFClStjsWUxUaywSSgILMAIU/iEkzAweu2PxEjT3T16j5PiWggBXGBi0CSGEAgCBhZk2xqmpuCR4JDlww/ExRSAAcSSxPoIAkdtNtq67Xa+NCHcVwQoRkJppi5pH4zkAkSODwdZyhioaVqVOSErAhj9GQ3T7zEwY0yirJepLrg93u6FI2WFLplWuPmWefNwFMcE8/LqsdSaGUnDWk2zJtBKyefxcE8+h012W7vBUuUeLZK+IYhsgkFmA8oCyeBHAizo+xQOPIKofJuLOzCSQw8jMoKzLKAbgRiNNvihfTnJhnwp8BpvKTVDWelJIKlQxkf65EAnsB+fGst1LoTbeqyALepIOSAYJ4nB4n8o1oUovQdnG4KxHkpEmCYbzI6ZAUqeFJLEdidQ3/UKVWsRuQSrn/FUlXyBk04dT6YiYnGnU84IPSlVvgyaUiQf3YYeoILcdpkn1nXr7dQACBMTOBj6gTjGNaCsu3QjwjuMR5jlT6mFb6dz9o0dvviPbiwhWD3XPcoAY3E/LBAEWgG0HmSxzp3N9IVaa8mVo9MvVRTVhwVLKADJORJyfYcYJ40ds+jFvmLM8wVVDJmOSDK5IEEe/wBWG83O1qKsAq+YJUrAyACR5RIImBGB6nR+32K1EwasGAWQq6tA8s2LwDdkgnzd41GerI06ejCrv8BfR6QbYFJZUqyeIKkG6bgT2ZfLGCMnjR+3Teq37sC0qJCBTAIlWUIsXR+IccHnNp6eLkV6bIoi9GeqpyASVNkIsD0OMEnVIrQ5CwokDy1HKqLYta4SQe/mP5gRJza5LLSi+BduumEAAPUHmUksIKkFgYCscC3zHkQ2MaI29UBitMBGVSZsBDZ+Xg3cmDJ499EVa4peLVFVlhUMA3EkysNFwgNCycfQwDU3W6VUs6UkFzzDB7VMN5pUw7LwcgEhT3IBds6NJUufr8guoVNOqfFLzTBKEOj8ZgEQR3g3Ykg8kS2AqJTikXdWlYtYDgEFSSVmCflIIn66EPxG6teVQOy3EClSWRP3ESDnGfrOjOsdQAbw3aKirJW83fvACUL03hrckRPlORII0K6S+463zJ/eDVerVZZa9KoiwJIV1LYkBkItbEGYBBOTknVVelWA8NKaOVvLIaqhkEZ8ocEHvIk4ggQQV9DekVRj92GIAFzLwJhR+KCDKwTzPB0vq7mHaKj3LNoVuFJLR5gSRBJ5nnVfTTJetKNpP7hx1LqSin5XYOLb0tuEAxHlgFeMMCQYg86zVFWZnmlTecjFpj2ETgf9zOrh0yGDQGVwTPacYiBx7cffRjKyssEQCvBOT6DPIweB3zpoxWmtqJzk9V7pC1dtTAEkglcKJ5uPofTsByOBOpDZR+JwOJuGDnvEZPbn+Omm46ZUZ6jLkmCRODdAw7cdmybfz1PqfQ329RE8rCqpKspuQxgi4YkYkCYJGdU3+GSWknyjO1FVWJJv9cLMx3zI9+D/ACbdA2trVFIkCLlCAgiDmJBB+nORidaVqEVaT2oSApKnMxliBafIYmBcBDCIjVvV+kKVNSiyhWBKoLvMJBsUhWXGRlpNvyjnU3q7sJll/DqGZIRb91psttMPSWySAUAODDBizXSJ5abcYkCA3CBRcjMJ+WeFjuLQRz2x9Ma0ux2zpQeVajTcAkFGqC64hrogsFMwe0mQ3eG+pKpqEBHUjCmR38zQfMg5NpwQCcQJV6gY6OcfXy+QFTpUWscJbi60qqk5IzBMEn6cAGInTDZ9HSpeiSTl7lPBLBp9uywsd5DGCB2+HalSoKlQ+VSYKBVGAIaCArEgDIETM8ybtnsULW1GkR5YYIxPIwJBHEifXPcZ3qJS5wa1pvZVZ/H7Abd7dLjG7NDiaVoNrQLgDcMXSRjgjXad0t2Qo8xpmBKcwe+Z9ZOvNSero3w/+v7DKOvX/pi3ZUPCvA3CZpK9LhSxDT8odkdokRMwRPEaRisWZYJPIQnygreXzmOcnOD3xpp1LpS2q1OqKtRmcWqrOKkZJQjkRyCAZmO2jek9DQVKdhqG4YpVCBfgg4CwCfwm4kdwMHWh5IRko55sB6c1tVWq1KSC0Fa9O2fEAkF7FEmCwK4uMXGBOqt11ALPiEhbnhqVJTdmQIe2FuziImI9GdEfs/7u5KFW8XTTe6PKwBlBaMTIB9sRonqdQDbVQAaTmopY07hSKNZllYXqBKnBg3CMQFa1YmfAr6/vfE85tQmr5jc17ggYWmSbAVBm7HoFm01P1CtVo+BRqCxafmWmi0xPBJtgOzRMT7GDppuOkbZqAWiUqBmNpqBkX8Mql8m5oJGQYj/MNAbHp9IFFYNeak06QPPkBUhyS30OZkY7lG0uCiVrK+8QbakEVGDHHCsgNM5utYySFM/UzxGdaLY7JWBr0kJiAVR7WUsrSqGb6q4icNEYMEaJbpqE+M37p65CvTuhSZxUZCDcjQxMcE8jjVW+WjZSbNFihdLVZqTEQjBWZQSWYAjzWrHJnRlLcdFbQao1KoKNNRSlV81SHNSPmAw1pGeVknnuZaUuilaCQKpuJFMBqLI7QSxRrpS4LieRAPBGgd5VApzWoKlR/PdcGRgyQCtwJWSJJBPAiONF7vov7UDWoOlFPCMAhS5xJhjasknljIk5MAAJ3hs6ScUpIn0sBqbrUp0TcHDKQFak0NZewKcFbYYDzCLpOlu76OtakjU9oEY+UhCSGJNwIa6VwYIJxaPUxDb1jQpVRUZ1IJUkqGUmFJDLdGTkMeGTseKNyDZT8FmZSSUZroJQGYUE5EF/MJHORGit3R1R7+vsDtz8NUBtwwX98zYFFy6hfLNxuLThzGIvHoJEHwaagDoKhprlzZLjEkBSJ8vlGScG4EjgTpBrLVu8W41LmABgmM4fkE+0Tgd9OqnV6blPHclHUO4VyGvFywWxklUN0zBGCSTp7ndCbdPbYmf4aYLTZbrHAl3FqgnEhpIZZxOOQOdLq3RalMsCwp1FmRcOxgi5ZAPt9sHGnvTt/SpeEUpu4Bc1CCJliVAEghwAEkQVaSCMmV276ktRbFpMhaSWSSvlZjCqRaoVfLHIA5GRopzFcdJf5BqO53JKL+0VQZIuvYL6DKj0z9/bUU3VdWa6KhQyykISVweYkxwQePtr3b0SAFRhDclyVmZmQQFEeo1Z02iDVNMqC9wCySOMHAjn1MauZmgnY7wVSTQo2lVmpTLA0gqx5rXwV+UFSSJtiIjV9frO2gGlSag2bglR4uEAEAlT5vrAjQ7dOL1FQ0zT87qrKLrskwxDAkr3PIHPbQ25RlK3nKytwUrLLwM/6ff76nKMS0Zz5DqnX2tgqzeWy4Ai2ZKmQACbgSJmZ0uo1S4tL+VgIbhgTM8iM8GCP1OrT8NVy93guCeIWSwwPKARcT2jnTel8MLahqCracOWCWcSGEG4Y7xgyDpd2nFWguOrN079hLTrVRIDAiIJKZI5zjE8xgZMc6Ebp5dg5cqLhN6ytOfczInGR3762VD4epB1UsiqAR4mGgnIBAa5TjsPznVtP4e8Sk7UlVnX51pVJBAAMTAVpBaUw2AYI1y1lfw5O9F1kz39zsyEqHcKZ8iu2J4CKDi2W5jn7EUtvTSklRnuUkl0LsuEE2EW3ANKi4RAOQOdPejtXdFANVVtEQzRwVQD8awHAxIMQwgEirb7EgLConm/xT3j5pqW5ZpwCPMCIbnUXrYxk0x/h1bTwIYZldKAcXVEIR5uqRcskxykrEAeUt6acUNoWpy9IUoIPnkq+DJtm5SIk4g4IngG7mgadHxKVFmKKFEEE+fLfu8N5WggENhgDMiLN1tr1b9opmiHUlXUFrSV4ZAJS7AIBEXQcEjU03KnWPJZvbxLPFUvr8Rcm2JS6k1N7aZIqzDLFgJyyn5LSBER6nS2grMqmojEKRhWPytdgtdCzDfzGg9pv6lF6lKqKSqfJJEHzBgIJ5WIBkYgSOdaROmrQpP5Xp3OR4a1WcEq0haiK5ZIYKbwDiOO7NV+oqldWU06JQrDGxgVfxG88SMQrSwgRCnB5gcVbvqlMVQtMuXB/wAQOQ90qQBMnlfUzdBIOvKQCmrcmbh4imtTYETcFFOJkiPMSft2s3nSVrhTRoU08MG/yRKk85kqwmPMc4OYOhHLpjSdJuP1+YzrFWqCpTdg7AM9D8BcoJUgGGBibpkXTzJ0tq0/Gl6aqHALlSOAXJMFvKVUxBwYMENMa86b0hioNLaVFq3F1e5np5OSVZSls3N5WHB4kauWuXvFgqCEEMGIJGBk1JpgMBlTElR6Bm2yvL5EWpClS4+vH7hu1+Fq7IreDT8wu81WmDnPBJjXay1XYsxkKuY9swAcCBzPbXaT0l2mP676kvn+o039N6ARCktFzh2QqCJ8MqCSGUqzGQJzE6Kp9O3dULVRKVQo5ANEoKhqKFyVYRUAxIyM8j5tI6fxOZk0QQZ8hLgTYVDRdBweffQ20+KK9BYVaYhpAekpNxEXQcSQSJEHyj0GtEYS7Rgc10zSdMppXquKteqtXzGrTpklmaTkoQQSB2UnjtpiTTcv4IrlKaeHY/z1EZXNrEgFAPOgmfNEdpxO++Kqu4q3kBXJ5VYOQFMMTcAQIiY9NFdH67UogTVZJxNxLeUMEIE/hGPSDGu9KjvWbQ1321KBRT21RaT4ZKry61qeJ8oDI+YMYIbE9vdxQBrNcK1KmpDorFyBNoADSCLjHmLAcaTN1ptxuWqVWZ2Ygm1QvAtDEL6D89B9cqOaluIAwATxzgE4nnHroPTbfJSOokqo0+y6gQgNa1lc2qGUFSiFiyhgb0sLcifmIjuR23So1WooHg2hUvb94pdT+HyycEE8CMZzpOnTKtgQJkyrNGQwMWnsTwcTOjNx0d6ZprXYUwASGqU2nGSCom4cAe5zGj6a5sX1Xddh69Vo0FDKUaorEs4VixBVfKHZSoWS/AyMHvoGj1+uyFZpimGuVIXjM2jhc+kRGBzN/wD9Nw/ho6O6gshVnlojhLSR5SWjiFOdeJ0M0o8SFpvTJDqFbzCQZLDykNEjDCeM6FQOubyAVGeq1QiLQBKBM2kABQAeO32zofeDyH8N7SQzZJJkXkkkme54jnONAel1mpKtM0a9NHDeLTY3SOAY89P6ERPB0XsdhQZhTrsl8MfMEQZyovuBgwfcSMHOitSCe3s5wm1u6Mn01XFiE1QVY+RGaRMTA4gwPyGrEpM9ZqMmC7Wq10mL8FgGAYAfTy862m32IbxF2W4Iqo5I24YFnKx56d7AMmCCMg2fbSvY1NxQmu9M05MqTTWkJLSVBK3cxhMQec6L1KVtAWluwnkS09gKlMXKlNATnxBDkQJi3Bk8g5jPrpun9n7imtenUWpb5itMEntEcSxlcesgXY023PVfFrXlVbxRJUUUq+HahUnJEd+exGY5Vbjqbsl23WpTAJD+FIUyAAPDLEKt08H8XGorWk5exZ6CUeMr3+XRKv8AC6ODUD+G+JpSCVeQDKLJtZpwMrcMEat6L0tqRottWL1DBqqUcFQDJDNhGVlnm0TMEY0o6f8AFtSkfMqGLhlFnzAhpxz9dPKXxjRqu53HjU1cAfuHKgWrANvDeue/5ap/uXkjemlx9fWbtBHTtiaZ8NCSq1biJFVVcrbIIBYl5tkT6kEwNLNwfA3hoBKhoVFIZgbmuKxchCqKljEYHJBzxojZdS2T3Xsnne43q4ACyUC2kWyY44ExMxpj0fqiUyoFWoaVp/cqzOBDcBvElrgW/Dj01NJ/z/Mo5r+RiettdzSqUxRqNVoK5sCEgElcr/nVivmAIOeLsyRu+ovLU3JsFQGyw+QhSLIuhj6iTLCZmZc9Q6tSdkM11pKIKRWsFgt87CGVbGi6Ce5nUdxv9qRLUb6a1CRLhciRzywIkwyg8Z8o0k0misNSSdtNiat15qNRhSoFAQrOvmMwQ5aOALh3EgDTPZ1qD7d6vhIFRi67akbWZCIJKNAJTDXCcDIPdhV6Ku5ZVot+zsqEqgNNhIMk3/OQWNx9YORxqn+9auzq01q0KZ8NDfBCkKIQVJqQrTcuFackNHOnjBL3Qkta+FT+YD0/qtOo6lSRVLLNPJqk0wSptFrMIUNCzERyQCd1jdMrlqKVKlpMEWWEHMMqSXDXAXkIcjkg6Sp05NzTXcsRXUeVgFIqr83ytTBF0w4uxxkwQLa/UaIDJUG43FwhDUFKQ1qgsCbiHAHcsrYxidLtSVcWU3Nu0uCWz6ctMJWSymaiFWO4qNghxcDcCYgKZAgg24J0L1inUqKnysqAKRQJCwDgwUCW5bK4E+mnfVFo1dvRqVvEakqqVrEJKm/KOKaREgTkSCc6W7zc31D4vgpSkrKCqLZnkcSMEggnGlm2qUX+IdN8uaFm9rupLUyEpuqqGqECqQmcqJb5rmiDM/Q68/YAEVzNSjE1KihVKER2mTgyC3MniDp7X3o3G3ShUtNRLVpupQiQwFOEjzQCwJTIu9caWUkdKdS9gtRj5AFJpmmqhWJZQVVgxEA5ElYyAOeXj9AqVRz5/v8Ab+5Pp9ZapZVSmFUFirOVNsgqQWnMvNoIHbzCNBo9ShUVkRabKlqsVUIZtzJWbhF0lvLB44Ma9Gou4P8Ag21AYKhVtIAMRACtxIH0nsB6nWKyr4SbksrYNNVYqoP4QItHeSAOck50ezlnj7Qvb9UVHAr+NdmJMOTgTfIxGREfrOnO4qUnIeiqlgSQzgQ95cuKlMHk5OFE25mRpDX6xvWZAxYoIRiyqU+Y5aRZf3LGG99XdSLAqtGkBVXH7utcGN1qGmASU54uYCQNFLasHSqT+J/mhx0+v096atXokVchvDDWYJAIkTkAH6zrtZdN4CAWpXmMsXgn7R9tdpvWl/QL/pl/X8/3FO2o1YIVbSY4t755nvpn0rpXiMQ9MMbCzQ0EhRwJBEjHpxrtdqktRmPYi0fCVJDTaozEVFupuFXKjnEyCp59Yxpa2w8Jir0/NxIf+GNe67RWpJumT2qhvXV9sAtRLTVpqeKbFlPHmAkH3mdAb96dW9nqOWMAWrCgDtEg47DXuu0UryUTa4PdtuVNtM1XKyCZUk5gZIYE8Ac9tH9a6k7U7WZloq1wQG5TyPxksDEjkjjXa7XUt1AbaVkqgNCuERlalbSdUKABpW6D6OQYuED6ae0NvVWtUqOJRfMUL3gqoZSMjLQFEkZA517rtR5KSbjwDdV3OyNOmadJzUen5VSoyhBbKkyAJDEeUEjvjQVdaRavTekHdVCIXOBUVSztIANpyQDnAmO3a7XNLkKk623gmlSjZUAVxUQK6PhgBDGySwMnLXWn00adhVZAqhYYNUWmcYWbmABKBo9SOYHEntdoS01LAY684tS8efYF/vE0kFIoIWoamIM3okgycqVIlSNebnqKhk/Z4pUahtYCZuEFgD2QwPwtie0AdrtBRSVFXNylfku6b8LUa0/s99SiSVkql9wJkeYrKj1mTAwNV/EPwtttuwVqTqxUEAVCJI9cuoDwcA49uNdrtGVqG5PsRVLWem1aSETdApVWddq1Ysil3VwnlUc+a4XRI7CfTtoHa9FqteREoYKnk5C4jHJHJHOu12nepKMbsX0oNtVwXp1Pc7cSHdBcRFwIJXnEkYnTfo/x2tMFXoJaRaxpgKSJ7qQUb7jXa7VklJWzNNuDpMd0+q03ou+3VGIMAWmlVQliVKlT4UfL6HBHBEPKG0ZqJZFDJWQCmlVmNlR4uBAkEYBHb5Z4nXa7UNqUmkWeo3FWJfHZ9luPFASvtGFQeEqrEYABW3gk/cjkcS3O/atQr3Ul8jUqjVLUBdKikAkAnPJj2yZga812u2qSSfgdycW5Lz+ghPXynieAAl0U4jEA2Cex/CQCDb29dF1ups700LxFyu3nIYAgKWS4Kx9SIJ7z3912oW1Fs3ShFzjCsUvmVUuiVzSevt4UUUioTUaGKgXsgOUEAG2PUDsNWdDDuoqoXLoQfKwEBSpcC6ZIBkAi0nn0Huu081wzNpy+Ga96Bt7TZK9ar4zhDSFNXpqBcSFgupIJnhhmSZDY1d0ehWNGk1KkGTxAyVHFMMGlVI5LWtIlTI+mu12qyk6sz8BvSes7ddy1N7fDrAgil4iBLncgMoi4AHIWB+uvOt7NUDvR8xUibWKhUxIClRcpHZmJAMZ12u1PdwjRKCi7QNt62yKqavjioR5gCCJ9jjGu12u04uxH/9k="/>
          <p:cNvSpPr>
            <a:spLocks noChangeAspect="1" noChangeArrowheads="1"/>
          </p:cNvSpPr>
          <p:nvPr/>
        </p:nvSpPr>
        <p:spPr bwMode="auto">
          <a:xfrm>
            <a:off x="520700" y="-385763"/>
            <a:ext cx="2619375" cy="174307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1269982" y="2917976"/>
            <a:ext cx="1309641" cy="1987614"/>
          </a:xfrm>
          <a:prstGeom prst="line">
            <a:avLst/>
          </a:prstGeom>
          <a:noFill/>
          <a:ln w="28575">
            <a:solidFill>
              <a:srgbClr val="FF0000"/>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69982" y="2792423"/>
            <a:ext cx="3045671" cy="1890092"/>
          </a:xfrm>
          <a:prstGeom prst="line">
            <a:avLst/>
          </a:prstGeom>
          <a:noFill/>
          <a:ln w="28575">
            <a:solidFill>
              <a:srgbClr val="FF0000"/>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pic>
        <p:nvPicPr>
          <p:cNvPr id="3108" name="Picture 36" descr="http://farm4.static.flickr.com/3225/2958720495_c082895379.jpg"/>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645013" y="2159693"/>
            <a:ext cx="1157287" cy="1512984"/>
          </a:xfrm>
          <a:prstGeom prst="rect">
            <a:avLst/>
          </a:prstGeom>
          <a:noFill/>
          <a:ln w="28575">
            <a:solidFill>
              <a:srgbClr val="FF0000"/>
            </a:solidFill>
          </a:ln>
          <a:extLst>
            <a:ext uri="{909E8E84-426E-40dd-AFC4-6F175D3DCCD1}">
              <a14:hiddenFill xmlns:a14="http://schemas.microsoft.com/office/drawing/2010/main" xmlns="">
                <a:solidFill>
                  <a:srgbClr val="FFFFFF"/>
                </a:solidFill>
              </a14:hiddenFill>
            </a:ext>
          </a:extLst>
        </p:spPr>
      </p:pic>
      <p:sp>
        <p:nvSpPr>
          <p:cNvPr id="17" name="TextBox 16"/>
          <p:cNvSpPr txBox="1"/>
          <p:nvPr/>
        </p:nvSpPr>
        <p:spPr>
          <a:xfrm>
            <a:off x="287349" y="1295400"/>
            <a:ext cx="1860765" cy="861774"/>
          </a:xfrm>
          <a:prstGeom prst="rect">
            <a:avLst/>
          </a:prstGeom>
          <a:noFill/>
        </p:spPr>
        <p:txBody>
          <a:bodyPr wrap="square" rtlCol="0">
            <a:spAutoFit/>
          </a:bodyPr>
          <a:lstStyle/>
          <a:p>
            <a:pPr algn="ctr"/>
            <a:r>
              <a:rPr lang="en-US" sz="1000" dirty="0" smtClean="0"/>
              <a:t>The </a:t>
            </a:r>
            <a:r>
              <a:rPr lang="en-US" sz="1000" dirty="0" err="1" smtClean="0"/>
              <a:t>Sperlingskauz</a:t>
            </a:r>
            <a:r>
              <a:rPr lang="en-US" sz="1000" dirty="0"/>
              <a:t> </a:t>
            </a:r>
            <a:r>
              <a:rPr lang="en-US" sz="1000" dirty="0" smtClean="0"/>
              <a:t>(owl) eats all types of small ground animals such as mice, hedgehogs, and rabbits; they will also eat other birds too.</a:t>
            </a:r>
            <a:endParaRPr lang="en-US" sz="1000" dirty="0"/>
          </a:p>
        </p:txBody>
      </p:sp>
      <p:sp>
        <p:nvSpPr>
          <p:cNvPr id="33" name="TextBox 32"/>
          <p:cNvSpPr txBox="1"/>
          <p:nvPr/>
        </p:nvSpPr>
        <p:spPr>
          <a:xfrm>
            <a:off x="2579623" y="1216799"/>
            <a:ext cx="2162502" cy="553998"/>
          </a:xfrm>
          <a:prstGeom prst="rect">
            <a:avLst/>
          </a:prstGeom>
          <a:noFill/>
        </p:spPr>
        <p:txBody>
          <a:bodyPr wrap="square" rtlCol="0">
            <a:spAutoFit/>
          </a:bodyPr>
          <a:lstStyle/>
          <a:p>
            <a:pPr algn="ctr"/>
            <a:r>
              <a:rPr lang="en-US" sz="1000" dirty="0" smtClean="0"/>
              <a:t>There are a number of predator birds that live in the Black Forest such as the </a:t>
            </a:r>
            <a:r>
              <a:rPr lang="en-US" sz="1000" dirty="0" err="1" smtClean="0"/>
              <a:t>Kolkrabe</a:t>
            </a:r>
            <a:r>
              <a:rPr lang="en-US" sz="1000" dirty="0" smtClean="0"/>
              <a:t> (raven) and falcons.</a:t>
            </a:r>
            <a:endParaRPr lang="en-US" sz="1000" dirty="0"/>
          </a:p>
        </p:txBody>
      </p:sp>
      <p:cxnSp>
        <p:nvCxnSpPr>
          <p:cNvPr id="23" name="Straight Connector 22"/>
          <p:cNvCxnSpPr/>
          <p:nvPr/>
        </p:nvCxnSpPr>
        <p:spPr>
          <a:xfrm flipH="1">
            <a:off x="2501874" y="2917976"/>
            <a:ext cx="1319434" cy="2110281"/>
          </a:xfrm>
          <a:prstGeom prst="line">
            <a:avLst/>
          </a:prstGeom>
          <a:noFill/>
          <a:ln w="28575">
            <a:solidFill>
              <a:srgbClr val="00B050"/>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697693" y="2917976"/>
            <a:ext cx="617962" cy="1764539"/>
          </a:xfrm>
          <a:prstGeom prst="line">
            <a:avLst/>
          </a:prstGeom>
          <a:noFill/>
          <a:ln w="28575">
            <a:solidFill>
              <a:srgbClr val="00B050"/>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pic>
        <p:nvPicPr>
          <p:cNvPr id="3102" name="Picture 30" descr="http://www.europeanraptors.org/images/species/peregrine_juv.jpg"/>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3766914" y="1924483"/>
            <a:ext cx="913415" cy="1260091"/>
          </a:xfrm>
          <a:prstGeom prst="rect">
            <a:avLst/>
          </a:prstGeom>
          <a:noFill/>
          <a:ln w="28575">
            <a:solidFill>
              <a:srgbClr val="00B050"/>
            </a:solidFill>
          </a:ln>
          <a:extLst>
            <a:ext uri="{909E8E84-426E-40dd-AFC4-6F175D3DCCD1}">
              <a14:hiddenFill xmlns:a14="http://schemas.microsoft.com/office/drawing/2010/main" xmlns="">
                <a:solidFill>
                  <a:srgbClr val="FFFFFF"/>
                </a:solidFill>
              </a14:hiddenFill>
            </a:ext>
          </a:extLst>
        </p:spPr>
      </p:pic>
      <p:cxnSp>
        <p:nvCxnSpPr>
          <p:cNvPr id="3077" name="Straight Connector 3076"/>
          <p:cNvCxnSpPr/>
          <p:nvPr/>
        </p:nvCxnSpPr>
        <p:spPr>
          <a:xfrm flipH="1">
            <a:off x="4624202" y="3200400"/>
            <a:ext cx="1694325" cy="3013532"/>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83" name="Straight Connector 3082"/>
          <p:cNvCxnSpPr/>
          <p:nvPr/>
        </p:nvCxnSpPr>
        <p:spPr>
          <a:xfrm flipH="1">
            <a:off x="2501874" y="2900210"/>
            <a:ext cx="3376776" cy="1954599"/>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85" name="Straight Connector 3084"/>
          <p:cNvCxnSpPr/>
          <p:nvPr/>
        </p:nvCxnSpPr>
        <p:spPr>
          <a:xfrm flipH="1">
            <a:off x="4315654" y="3048158"/>
            <a:ext cx="1530239" cy="1709167"/>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3096" name="Picture 24" descr="http://theworldonmydoorstep.files.wordpress.com/2012/03/hedgehogs.jpg"/>
          <p:cNvPicPr>
            <a:picLocks noChangeAspect="1" noChangeArrowheads="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1496948" y="4434148"/>
            <a:ext cx="1082675" cy="691484"/>
          </a:xfrm>
          <a:prstGeom prst="rect">
            <a:avLst/>
          </a:prstGeom>
          <a:noFill/>
          <a:ln w="28575">
            <a:solidFill>
              <a:schemeClr val="bg1">
                <a:lumMod val="50000"/>
              </a:schemeClr>
            </a:solidFill>
          </a:ln>
          <a:extLst>
            <a:ext uri="{909E8E84-426E-40dd-AFC4-6F175D3DCCD1}">
              <a14:hiddenFill xmlns:a14="http://schemas.microsoft.com/office/drawing/2010/main" xmlns="">
                <a:solidFill>
                  <a:srgbClr val="FFFFFF"/>
                </a:solidFill>
              </a14:hiddenFill>
            </a:ext>
          </a:extLst>
        </p:spPr>
      </p:pic>
      <p:sp>
        <p:nvSpPr>
          <p:cNvPr id="90" name="TextBox 89"/>
          <p:cNvSpPr txBox="1"/>
          <p:nvPr/>
        </p:nvSpPr>
        <p:spPr>
          <a:xfrm>
            <a:off x="5212672" y="1447800"/>
            <a:ext cx="1508405" cy="861774"/>
          </a:xfrm>
          <a:prstGeom prst="rect">
            <a:avLst/>
          </a:prstGeom>
          <a:noFill/>
        </p:spPr>
        <p:txBody>
          <a:bodyPr wrap="square" rtlCol="0">
            <a:spAutoFit/>
          </a:bodyPr>
          <a:lstStyle/>
          <a:p>
            <a:pPr algn="ctr"/>
            <a:r>
              <a:rPr lang="en-US" sz="1000" dirty="0" smtClean="0"/>
              <a:t>Wild boar, such as Russian Boar, roam the forest feeding off plants, fruits, small animals, and birds.</a:t>
            </a:r>
            <a:endParaRPr lang="en-US" sz="1000" dirty="0"/>
          </a:p>
        </p:txBody>
      </p:sp>
      <p:cxnSp>
        <p:nvCxnSpPr>
          <p:cNvPr id="3087" name="Straight Connector 3086"/>
          <p:cNvCxnSpPr/>
          <p:nvPr/>
        </p:nvCxnSpPr>
        <p:spPr>
          <a:xfrm flipH="1">
            <a:off x="5903065" y="5738708"/>
            <a:ext cx="2442456" cy="6041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89" name="Straight Connector 3088"/>
          <p:cNvCxnSpPr/>
          <p:nvPr/>
        </p:nvCxnSpPr>
        <p:spPr>
          <a:xfrm flipH="1">
            <a:off x="4315653" y="5662508"/>
            <a:ext cx="3837747" cy="326989"/>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104" name="Picture 32" descr="http://farm5.staticflickr.com/4058/4718038816_0551e81f04_z.jpg"/>
          <p:cNvPicPr>
            <a:picLocks noChangeAspect="1" noChangeArrowheads="1"/>
          </p:cNvPicPr>
          <p:nvPr/>
        </p:nvPicPr>
        <p:blipFill rotWithShape="1">
          <a:blip r:embed="rId5" cstate="screen">
            <a:extLst>
              <a:ext uri="{28A0092B-C50C-407E-A947-70E740481C1C}">
                <a14:useLocalDpi xmlns:a14="http://schemas.microsoft.com/office/drawing/2010/main" xmlns=""/>
              </a:ext>
            </a:extLst>
          </a:blip>
          <a:srcRect/>
          <a:stretch/>
        </p:blipFill>
        <p:spPr bwMode="auto">
          <a:xfrm>
            <a:off x="2579623" y="1808172"/>
            <a:ext cx="1241684" cy="1254319"/>
          </a:xfrm>
          <a:prstGeom prst="rect">
            <a:avLst/>
          </a:prstGeom>
          <a:noFill/>
          <a:ln w="28575">
            <a:solidFill>
              <a:srgbClr val="00B050"/>
            </a:solidFill>
          </a:ln>
          <a:extLst>
            <a:ext uri="{909E8E84-426E-40dd-AFC4-6F175D3DCCD1}">
              <a14:hiddenFill xmlns:a14="http://schemas.microsoft.com/office/drawing/2010/main" xmlns="">
                <a:solidFill>
                  <a:srgbClr val="FFFFFF"/>
                </a:solidFill>
              </a14:hiddenFill>
            </a:ext>
          </a:extLst>
        </p:spPr>
      </p:pic>
      <p:sp>
        <p:nvSpPr>
          <p:cNvPr id="101" name="TextBox 100"/>
          <p:cNvSpPr txBox="1"/>
          <p:nvPr/>
        </p:nvSpPr>
        <p:spPr>
          <a:xfrm>
            <a:off x="0" y="6318992"/>
            <a:ext cx="2501874" cy="553998"/>
          </a:xfrm>
          <a:prstGeom prst="rect">
            <a:avLst/>
          </a:prstGeom>
          <a:noFill/>
        </p:spPr>
        <p:txBody>
          <a:bodyPr wrap="square" rtlCol="0">
            <a:spAutoFit/>
          </a:bodyPr>
          <a:lstStyle/>
          <a:p>
            <a:pPr algn="ctr"/>
            <a:r>
              <a:rPr lang="en-US" sz="1000" dirty="0" smtClean="0"/>
              <a:t>The Western </a:t>
            </a:r>
            <a:r>
              <a:rPr lang="en-US" sz="1000" dirty="0" err="1" smtClean="0"/>
              <a:t>Capercaillie</a:t>
            </a:r>
            <a:r>
              <a:rPr lang="en-US" sz="1000" dirty="0" smtClean="0"/>
              <a:t> (Wood Grouse) is a rare bird that has been fighting extinction for years. It is a herbivore.</a:t>
            </a:r>
            <a:endParaRPr lang="en-US" sz="1000" dirty="0"/>
          </a:p>
        </p:txBody>
      </p:sp>
      <p:cxnSp>
        <p:nvCxnSpPr>
          <p:cNvPr id="73" name="Straight Connector 72"/>
          <p:cNvCxnSpPr/>
          <p:nvPr/>
        </p:nvCxnSpPr>
        <p:spPr>
          <a:xfrm>
            <a:off x="800100" y="5753099"/>
            <a:ext cx="3173542" cy="460833"/>
          </a:xfrm>
          <a:prstGeom prst="line">
            <a:avLst/>
          </a:prstGeom>
          <a:noFill/>
          <a:ln w="28575">
            <a:solidFill>
              <a:schemeClr val="bg1">
                <a:lumMod val="50000"/>
              </a:schemeClr>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pic>
        <p:nvPicPr>
          <p:cNvPr id="3076" name="Picture 4" descr="File:Capercaillie Lomvi 2004.jpg">
            <a:hlinkClick r:id="rId6"/>
          </p:cNvPr>
          <p:cNvPicPr>
            <a:picLocks noChangeAspect="1" noChangeArrowheads="1"/>
          </p:cNvPicPr>
          <p:nvPr/>
        </p:nvPicPr>
        <p:blipFill rotWithShape="1">
          <a:blip r:embed="rId7" cstate="screen">
            <a:extLst>
              <a:ext uri="{28A0092B-C50C-407E-A947-70E740481C1C}">
                <a14:useLocalDpi xmlns:a14="http://schemas.microsoft.com/office/drawing/2010/main" xmlns=""/>
              </a:ext>
            </a:extLst>
          </a:blip>
          <a:srcRect/>
          <a:stretch/>
        </p:blipFill>
        <p:spPr bwMode="auto">
          <a:xfrm>
            <a:off x="228600" y="5181600"/>
            <a:ext cx="1143000" cy="1142999"/>
          </a:xfrm>
          <a:prstGeom prst="rect">
            <a:avLst/>
          </a:prstGeom>
          <a:noFill/>
          <a:ln w="28575">
            <a:solidFill>
              <a:schemeClr val="bg1">
                <a:lumMod val="50000"/>
              </a:schemeClr>
            </a:solidFill>
          </a:ln>
          <a:extLst>
            <a:ext uri="{909E8E84-426E-40dd-AFC4-6F175D3DCCD1}">
              <a14:hiddenFill xmlns:a14="http://schemas.microsoft.com/office/drawing/2010/main" xmlns="">
                <a:solidFill>
                  <a:srgbClr val="FFFFFF"/>
                </a:solidFill>
              </a14:hiddenFill>
            </a:ext>
          </a:extLst>
        </p:spPr>
      </p:pic>
      <p:cxnSp>
        <p:nvCxnSpPr>
          <p:cNvPr id="75" name="Straight Connector 74"/>
          <p:cNvCxnSpPr/>
          <p:nvPr/>
        </p:nvCxnSpPr>
        <p:spPr>
          <a:xfrm>
            <a:off x="2627261" y="5111084"/>
            <a:ext cx="1395185" cy="1102848"/>
          </a:xfrm>
          <a:prstGeom prst="line">
            <a:avLst/>
          </a:prstGeom>
          <a:noFill/>
          <a:ln w="28575">
            <a:solidFill>
              <a:schemeClr val="bg1">
                <a:lumMod val="50000"/>
              </a:schemeClr>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sp>
        <p:nvSpPr>
          <p:cNvPr id="76" name="AutoShape 44" descr="data:image/jpeg;base64,/9j/4AAQSkZJRgABAQAAAQABAAD/2wCEAAkGBhMSERUUExQWFRUVGBsaGBgXGBwaHxwbGxwXGxoZGxscHCYgHBwjGhocHy8gIycpLCwsFx4xNTAqNSYrLCkBCQoKDgwOGg8PGiwlHyU0LCwsLCwtLCwsLCwvLCwpLCwsLCwsLCwsLCwsLCwsLCwsLCwsLCwsLCwsLCwsLCwsLP/AABEIALcBEwMBIgACEQEDEQH/xAAbAAACAgMBAAAAAAAAAAAAAAAEBQMGAAECB//EADsQAAIBAgUCBAUBCAEEAgMAAAECEQMhAAQSMUEFURMiYXEGMoGRoUIUI1KxwdHh8PEkM2JyFZIWc4L/xAAZAQADAQEBAAAAAAAAAAAAAAABAgMEAAX/xAApEQACAgICAQMEAwADAAAAAAAAAQIREiEDMUEiUWEEE3HwMoGRocHR/9oADAMBAAIRAxEAPwDmp1FXMFr+mIepN4g+YgiZHp2wgy7wzGD5Z274lTNkv72+9seAuOmequRtFo6HUimqrvoWfsMN1Y6ReMJfhzNoaSajeAPaALHDV6pJILQo7DGebeRrik0cZoEqSBbHOWXUnzRxBxH+1AgxqCjnvjqlmqO5NuBjlOu0B8d9HSZJ4MxHfCyrklWoGnVF8HPmZY+G3l/hPOOOrUaZp3bSfTByy6QrX29sJo5pNPpiu9U6Yaj60m2Oem5BrnUxHc4d9MqeYgCSNuxGBWLtHJOfYFSouAFgiBOoiMSZLLVKmrT+kST3wx6tWep5SNC8nHNHNrQQaI81iPTC52q8lFw08rAMnmyFlpU8Ylq6fCNRngk7DBIemXloiLRjSeGSwIETaMHGXhHWt2wamKoQMrbjnGzRkjXM84JzfTyzKuogKZt2x11LL1WSKaiTyxxfBppIipp22weuCvIA98YtFbEiSe2BKfw9VEeIwj3wyp9KIiGBPacUbnHQtcb3YbToiRZQv/GAs5mqgm4WLRHGAyHo1A1V4UnygkWP1wdnn8UAupBNgf64lLW70PDekgPptMN4jtJYbT/TESZdqkkmw3GI67qrCmGLVDt243xN4TUmVajhSb25xLdl5RTWwbK5QB5KkqOThitFdLaGA/8AEH+fbAHXc8UpMiNLVLA/w8lh6gD8jFW6P/07ioskwCw/iU7g+sbY0w4XJW2ZJcii6SLXkxUmFNuR64aZ17Le/IxDXrAAFB88ExyODjdJFdwdhF/fEJaY135I8tVY6vQ4OrVzqFrHHaZEKCSRvvgQUSGLavLxOBlZ2jDmVMjYjvjYrnTAMk84EqJBk3PcY5yINwYF/uO2FkrVHKaj5OalDXcksQLgmMD5Dpi1XgkoBNh/nBlbJeExefK147f6cQUKIO17747F4unX/RznT6G+dy9OhTAAkk87xhX4oOzQePXE/VOnOQsPII03n7Wxqr05NKA+Ug2tsR3GIwkuJKErbb7LqDl6lqjeVylEoC4JY7nG8ct8RKtgggWse2NYvi/Y7J+4nz2XqKHWmg8zEEC9wSLExMx/zhVkOmVRFQoSMXKrTAAJNhjdDPBxo7niPXe/Jt7kY0R5U26RilGqTZWOm06slUWwYjUeL/2xYKecZUIJBYiBAwHRzXhPXQR8ymR2Kif5Yiq9XVdt+3OA3c9odzxjVhWYl6IRyZ77YiyWRppGmZH13wBX6sqmWBJPBxOeryAKa6dRAJ5jc/gH8YPjoWHK2ydOlK1QuWZnGw4GCRRUn97f1xDkK7li2mAfSPbBVcgldUxzbC5fBZ7Vkb5QrTJAYK1v845oaaayW0xzOO8/lmJBV2NIbe+B26eKsEjVB2Jw3FTtsTkc0kjVTq2pTpLOMSdMo+J5mplP4bY6bJgroWUHpxhpRzYVAC4tzjpzdaQUku/8A8x0tgQFnuZ2GJzQWAIAJ5GIF6yKpZUYnTzFsS5XMCYbCyb9xap9BGczOmmoUSwsf74X1OpuTAtGC3Tnf27YgZRwBB5m2FbCnRJVcEFWUgMPmnGU8sacMXJZdvbENZwFMMTB2PGDKYUqACNpE4DaSC22Juv0RmINSYUMff5cKMwlXLUyaZapRidLT5fVD29MXX/4kNRJdhqOw9Ljb3vhS3Vv3TZeqhVgIV9w07C2x9DvG+NHA4yg17EpSalaEPRusKYYHQSYJImCI/EG32w8GYp6C1aoGtO20e/oP5YrY+H3VKmpdKEeWfmLWiBwBvf0xL0ygCzqT8sCDxz/AIw+HG9pDOc+mbqZpHrjX8unSJ9Q1rCxuLRxgjr2Xp03y4RxqO6QAdMSDG4FiL4nPw3l2LHW6neC1hcdxO+Bcp0r/qC1SpqaYDdgBCj/AHvivHJVRHkW7C8u7I4H6RJH/qdo+s4my/V2UMFjS2874W9R6gwzC64i4BFgbECDhhkqgbTKRA+lu3rjFycbu67LRiu7GdXqZKBYuRf0ONK48OTfg35wPXAkkCZuF/vgmkoK+JEWuMRopjREDNzC2746oqmoOCL8d8apZcB2JEg27CIxvO5emhUgbrACtbDU6FwhezeYqu6sFixBieOR/XEHSqjHVue9tjxjt2NINqEKoETzq7d8QZDOtcUip2m9xe9sBJ0VqPY2OUcqTq7WxX+odQqLU0TYMS0Xmdj7R/LFgok1JQyp74Br5VA4BUAghQW55n1tgKr2MnoXGuykr4ex7YzDmrUUEg6cZi1EM0I82XusiCe+Jst0QlQQ4Bm98C0ZJIJ5uP8APbnEyVpNgDBg3xzi+g+nthTUD47KTqZqYOoDeGIBJ7me3HrgbOdFJfUfKOBzgk5nXVp6QFLU6iR6ga1v/wCyY6fpTuoqeYxyG+9sNyNxSbO44KbqhfnenAqsDUTwbH74K6d07zGQAVUTB5Yn+i/nHedLJU8o8UGD5eO+COl5nw3Zykgs0A+nlFuflOAppR3seXG8tBFDJFiYNhuSf5YDq51NRXWkDbvg/q3TkeX8Q0REntgLJ9By1Es48xImTeRhlNVaQmNvbskyHU4BA8ynHdPVBt9sIKyucyAgKgiVHGHGUaqhMsCfUR9hiclW15K14b0GVKZgAXne+2BWywWxEjtiTNuVIZhM74yhVXXqLECNu+Oy1shnFM5o0fMNQ0oNgBA++GNakklRcjb0nArdUS+ldv4j/IYjfOg+Yjjc2H4xJspamTZPLaNzJ5jEmfQaZ8sD/ZwtV1UEs+k7hb4ieozeZQTbc7RhtvZPxQXlUUhiSCpifXGxRTT+7JABvPH17YByGWZib6geALA4dZjp4p0TeWCmTF7TYdu0++K8fC5sWU1BUJ3zrU2BBDeH825sbfjfB6U2qOG0yffvz/jC7LdHOiKhgTrYTuTfTb0ETOH7dYp0xoMQqgsQeYBj+n0xrXDWkSfIIevVm5+nbFW6bVPi1PcQe8jti4ZygKqayo8t7HknFc6VTnM6R+qe14E+1xgxSimkF29jahTGnUb27j3uPc/jG/CVWnYQZvuDEG/PrgXN5tAXIdAwMQWCj6H6bYrrdTMQGUmdh5p7gW4xbjipLZKcmhl1eoAwMRfafeLHB+U6qkBgbrv2nFUWlUc6ZJn9IEn7xA/4wd0fKHXDGAO8f1weTjjjQsJvIuWTqFtURHHc/wDGCGnQEuQZH+PocSZSqPKNMQB5hzgpaisrJbycyJHce+PId2ejerI+lZJtelrKRef6fXEGcy6IpDeaZt/WcFUGYtN4GzDbbbAuZ0iSQdU39cI7sIJ1HMCoiiCVXcb8Wg9scZPpioQyBTqkHjfmcEPVn5dgRPfBByiHQxnSoBMc+mCnSGtMmoZgU0UPuTAO/wDpnEWZy1zddPzX/N+MLKvVGNUj1MKATEdzsCMORSLLtNoM84ZadsWcdaENWoJMaWHfvjWGX7EpuFtjMc2La9wZ6Pht8tmEA9iNhHtb/wCo4xwnSAIa/mNz64k6lkGKtJ27HkbHEnSs1NMQSWBhl7Hv7QQfqMUvVksvBrqmR8FKdWI8OrTN+0wfpfBWdzJkBTC30me1oI7jY/5xz1xmekysSZWAAOdxNvTfbEZzFOtTVjxB7RqUz+QMdWUafyPGVOwvKZqjRouWEkSSY53Mcn2wP0/p0CnU1NJQagTseYHvJwHnFV9FIE+aooIPYeZp9wuDPE0t88Gb/wCMIqqmUbd3YwrZwGxGobXxurRY0408RtsMCVKmkeVh9ue+JKVV6ggsZ94n6YFJ9k6xeiDpnQULlqj6m4gmwwfm1pKPIpJHMz9cCFl1eYMe8HT9cBpr8aCsKfl9frxhccuijk62S5tQ6q9yxkXx3l+ngDyyxODKvI0yoiSQL+2Is5mkF5iO3GFxFxtih5DFmBEH5YxFWaQFuQ7W9IwVUr61YkCON59zgTL06pZQSQsz9P8AeMUS1bEw2H1umqQrOwWSAFJ1Se9th6YnfpTLoVG1X80bQTwPQYWp1D96dMgTcsALjEvwjmamYztSoxOlEaF4kkKPxOHhBzl3o6ThFNeSyZHLiZUX2FtvX6DGuooZVA25GqxvBJgR6cnePuzyNISe3H9b46p5X98DIAAPvxse2N2fsZ6FXUumnw45mYuQfeL/AGxVMz8O5oS3zLUkWHG4Ej6/fHor05JWYBnBVJP3TU1sRcf2+uKcPTZPk7SPLMvmquX8r01qeJsUQU1tqgEwFIIIHcENMWwoHTqnjLKx5b3mDz9P7Y9AzXTaqmozqTSeYFoBkXPYGx74HzFNV0wALbRaSN/8DvhLplKtFHToBavrDKtOmOVkWuYGxMwbmODOOKWWpPV8NfkpryO9ySRuTv8A8YsGdy7s4AB0MQDEwOD9PbDKp0ehRBCgat2JvpGKwtonOkyDoHTqApExG4MC5+vFuMLHCU3LAACbSIn1kmT+cOstQpqJWfrb+mK98SdUj92v6jzBj6jDt6oRLZaunVPOh0mIJPrO3sJxDVya6i6gAkkyLz3n1xF8P9RYqEJ1CeLW/wAYnztpZIPeO4sdseLJvo9KKvYbloWmASL3F+e3+cC5xLSTPfnbG6NQ6VJXcfbv/wAY5rXJDGzAaT9bxiZQip0PLPHNom39MdUswtMCwZYgzwQT9OcRVs5oUqTsY/P9f64V5jNHQ6n9ILqNx6j6TOHh2LJDul1JTMQCZmPwD9MR0cwXJE/Wextit9KzMqBsD6feBh8lRVO1gCbb+8YeSFXY6qKQY/tjMBUc6pUfN/8AU4zCYs6wds6HIItO8x9sCZ3LLTdKizoJho4n5Z9NVh/7HsMS9M6GNJLuGUD92LDvaZxv/wCMLoVM33B5tYb7TzODBogm5EObzOqFJAUmPNzjXTMqmh9UkoRpgbaX0/e/2OBjUZ6ZudSMUY6Qb2vE2kGcEdJdSaomXJJibyGUi3MxiiTWiuqtmqdA/tNAGP3pdh3URpE/c/fGs/000qhhpBtJGzenvjrwqYzFV6htSVIABJk6maw9l/GOKOTWsvi+ZA0EKzTtyRwcIm21+/Iyaa1ZznMsyaWBsd/THbdSFMjREi5PfDFWU2I1f+P9MAVMtrb/ALcRNt/tgrfYHolytDxm8SCwN4J0yPTBVPMAFoi/ygcDthfVqkABCQV2AG04iy9FpI1CTfaMFRfno5yXhBq1jJVXF+CDM+mNJX21g6hO8Xx1k8uniKGcQBcrIIwy6x02jTpmojERx804Mkk9gi20JaOYSozQd7nBj55EeNBcAb7T6DAuRyzOviSqqTuN57x2x1SysaZYv5jPG+5tfCPehqaI8xmEaoWRAobeVkj6bYf/AA3QCa/KASR+B7euE1WnpZvD+aLDmPQnFs6blYpKQb7n+f1xTiWyc6GOXpeUYAztUodQtJgcYdofLhH8TrFL6rHvOLdE1sizjeUNMMLg+2Deh9W8UHV8w32H4wsTKhk8x8wHHtb/AH2xX8xlatHzhvnM6fQRv72/2cdxzw/B045HomaMqyn5SPz3+8Y8u6p1wCsyyIW29gdt8WWl8UkjStiRZm21cD2mPpjxzrlfMUz4b01EADUJIYDnVs0/8wcbIKPI9kG5QWj1HLV/3ZZIJYwDcgxzhHmuuRXdJFgNRncnYfb+mEnwt18plxSuzAsYvaTP0xBWy/mLTJYlp5k++Gk1BYoCTk7Zac11EACzel+cVDOZgvV1EXn63xmd6q0BSSfp/sYFpg6kG5LDf1Iwo1Fz6V0x1OoVCbSVFgB3/wCMWGmp0kLAJExbft9cCdNreQjTBXi+03vycR1SVJDSZYQFgRyN+Z3x5UlbNydIKp1SpDEzP6T3vMfTEmepakIXi68Xif8AfbEGZy/iEX0ncenYWuD/AHwZTbREiV/HrOFoOQk6iPEQrGpokDvHM9wbfY4iy9ZWNNmKqGBmbSGAUgDcnfHfUK7JV0CZQgqQJt2/l98SZrpKVNGYaVpLIZBNmMmB6Sf6YeMd0CUqVsgy3SgjiWIAJ7C/t6jbA9KqWcAAw2wJMjf67YdVaiMkwAWsAd/LEyd+xwHWpHS0eYmwOxjcj7HBensRO1o3UzyUzpIaRE+YjcTjMOcpklemjFTOkA7cCP6Y1hMjqYlynUAFUhRewCyYweskREEkGZ/l64GbJtRTUmk6uSZjuBG4xC+eqko2iFHI3NsFUG/Y4zOUqU6pBYfvxpP/ALwdJ7XEj/8ApcMuiZZEWsWjUagUkn/9exPqxxmadszQcMuhxDI21wfKJMXwD0rPz45YANqpk321GmY77jDpOaFn7Xo5HSKlVq3hmEaq6gBossLcgd/5YXn4UcMQlZ3qL80C0dpnDrouYZMuIF6gZt+XZjPvBx1TyHhhoLJrtpgSfWSe+JqXInJf4LG5S9XQv6eBTSfFLHUFIbgcnBuWzKeKCGKna+xnb+mIMvkEQaYXWOOTN98T5/MKAupIgRKXuBB7W9cM27spcWqQQvSTUeBUVAQTqN/oJwjYa6hoq0NJXxBcHDolGp6biJaQN+fvOI8t0xPD/dnWJMGNLfUwMGMnb3+DsfNAnTel08tU/wCrdvDgmAfmM2k7xgn9qGuab/uajGBU8wAj0vvjWSSg86yCwkQ3mjvPfDJWpaiNYIRQIPyrb8mcTnKTdMtxxh2hDmeoMjlUYEMNLeWRI5/xhhRzcACD6lgRHsO2Aeo5FlC6R+osY5J5wTl8tWvAMERLf05wIp46DPHLZlHNhyIpGWnvwfXF9yqQij7nFUyPSCtyZ9OMW3L1JSYA3/P1xaGjPPYZSf8AGFPxFTDIs7awTPpJ59Ywar4izjhliJG5xST0SiqYK6hVmYGEHXKliVvbb74P6c7VWNJgZBsTzvhjnvhNYsYOEinJWuh5NRdM8vyLOVZJIIvPF9hP0OJGyy3FRRUBNyQCOLx7YsWa6atOoUJAgEyfxP5wrrdF1EBJBBk3Mc7D3OLdiEeWydJHYUlUAbAD0/mMCdaqpSp64E9uxH+nCrqWYq0jvcEix9/7YSslSsfMSSeMWjG9sm37HHiGo2ojm0d8NejZMvmEj9J1H2A/ucTZnpng5XVHmJGLF8JdK8OmS4Ot7kAcdvpN8dyzxQ3HDIdUqqBZMBv7bA/4xpNLAuwkmQJjfYEcgxJtgfNICswIUm/OoxcYjaWQJuSQRxNxf6D7Tjz1Zr1RJlc0dEGzKbSP0/8ANsd0azAMJvEx39JwPV6i3hdzA+hFjPtfEZEsFIljFx/Dbta5E4bGxbon0VKnlDhSR5SwmxgxJ3kfXEnS6nhhwQSzjSUksGA30jg3B/4xyxIpy4CqsqRE7C0GRPMX3xKzalSqFBdRIJkFW7md1IufXAzptIbC0r6Oa2X0jyoNO4IA/VYjkzMYX1KkMzayxH6CTceUSPQYb5VXUBKpD6pMgi3se1xE+mF9WmA8sCWbUkW9gSe046/cFJBvTupRSUFwDEwZm9+MbxBVztOmdDBWZYBIFtth7bfTGsDJewcSPpIYE02hQglJi6nt2gyPthvTpI4hmKhYFjBPBjk4R9QIT94GVQHAHBh7RHo2k22g4O/bKfleSNAEqd79maQeDf8AGBPqxId0HVqRP6jCC0yLf+U84rnW8qtPxK6jUXA3Paw0iO5Bgzt2tiTo/WPGqMW1EAkK0x3tsJOJviCmFFITapWQRvABkgk+g9sNxXGSG5F2GZeoVApupsqDy7iBAB/tgNsyqVCz6gBMkXmLREYL6gNNUjc2JM8HtBvvgbM1ViQZB2ET9xjtp7E1WiTL5jWSQRHBNhHF+4xFUZTsFNjeCCb+55wurVxIBcKGETwL7/0xvK+UMGYEj5TIuuwgn9OxnHaBT6GWXzxJOltI0EzAJB2O1+cMKtUHzqxvvJ39NwJtiu5tFIYrCkAD5t+SRFucRAlJYODAka21ap3Hob2FzhWvKKce1THZy6hVYRcy5AE+3c44rZdNVkkDnYRN/TsNpwHlgGVJPmG0TA/8bxc95wNm87USm5DCZiO3pvvta8YpFeGK7vQc/U0o1FQUyyckgkrJJ43WbWw1p9faZSmGEGJIUAdzJkD6YrGXzKuhlQ7BhOhtmIuOOPzh65y9MhNTfvFBGm9pgggmPvgTpLRWCbew/KdXLUzr0q4UkAEhPeYw46Bmi1OmCQxNNSSDY/pJB5Fp+uKa1GhWYFaVQoARqcaRtwZg/bFt+GEXRRZT5NLACZ/Uefecdjq/cSbXQ7B0gzsMD1KQ4vO198J/jjqzU10qQNVoHaNz9P54K+Csy1ShrYWBIUnk8n8xPecaHBUZU3dkmVo+DmSxnzML8XG29tp+uGdb4iplisgR/Fa3cE4RfFfUVortqqkQABx/vPvih06+YzFRaZ8uogd/cmfYn6YMG4KkdKObtl46y9NzPlIJBme3rgLxaVRppN8ogxsOPrviu9c6Q1EADzA7k74gyqaacoxXkwYwLDRvO/DqtVKltVid7TO3pfAtPp9NIIYCIBwNn82wY7sYgxb2wKOm1XXUVYf7zhlIOI3ymZStXWkTITznsSu0+nP0w9qdQENsOZF9oB+/HcnFN6PS8JwTadQ9pBE4sKgyABD6hqE3iZEECwO/a+Jc22W4lSGmVpCpoIMhrBSdiNx7xviJuk1UXsVZmMSbD83A29cC5qmyMtRQ8U/NEwWJAJN7GYmJxnSfiYMaivY6bOzQSTMgDvAOJKLatDukwqtmkJJMqGEmwmYm25j09MBPndQDBHXTZtQ0wo2Yfxbx98aymckCqoIDwqtUXSjCTqLHTa2xB5wq+JfFy5XXULFgoWPNCjjck74rCD8iSkvBa16QK1IK5GgHeNMjg77je4GJ+rGmFAV5FlYXjTEWtP1xVundYroEOjSIJ1HV5pOxnb7RhvWzf7Q+kEFiBzMD9Q9wL4jLjpjqZDnay0TLN5XmyiReCCAD+MA5jqBrVAUiIkwDAg3Mbwbe04N6lQDjS6AtSDXBggkEBezAWI9sF5OpTp5UZYBdbhSxSLMGDQbknb+eA1SVLZ2n2IDnKgsLjuIv63vjWCV+GwwkrfmBNxY/nGYrhAnkyBqpNC4ILuNIPI1CffzAW+uCctVaCB5gfKARInmf8xiOtSU0SWOmpTKggiQVlSCDqi3PYYYZMUwCpbUxOyjnv7x/PDOKXYkZvwcLmMxqVYCrcxYXEgG1xwe9scZt3NTLhoJ8RyZi+lDBIFufxg7MZeVWCyLPzLG/Y224wG6g16Q38NHJINgWKqvPIH2P1xyUexrfQVk8qKOonzEmwAuJA9dz3wrzWaP6gQ0WH39bHBx6cwPjVH0+H5jSIkVEJuDxO8HuMA9X6rRqNppKVVok8qeT2IIxPbY+GtgOeEKopgkkgtyZ4AEb+2J8n0mt5XamQHt5ouJuBzx+cZkCAujwp0w1uTxN7C/fjBq1GYyzKIEAXtP6QBIG34wXa6AsX2dnJ6agjzAA2Jt+Pt9MazfSjUpn5QZGqDJgxA9tr2xLqBRdIMAXM6RzteZ/OCV6ho0AaSDsYNz6x2PBtc4nb8HO0ayHw2cvTL5iBSEtpmTxYkcbWG+Jcl1fyv4NFQgmGN5PaI39zjnqNCvmgysfKGkKBA1CIk89ws8ybb1nIZOpR8RfP20FypJsSxmLTiOEpp29/wDBNxlLcv6DH6eQ4cEANJ0iPmMEyDuDjujmdEsaJNQzoEduxG4vtB377MeospC6JLBQWAtAjc3/ADtgCvnQjLUaToJQBYJg8heZ/pisJOUU5LZaDb0S5rJ1XoSs0y5DFS6lCf4e6A/w4vfwz04+HT1FZC/ostydhJG2Kbl6lMIxq1arB7JRC6eB5ZBIjczGL/0QLTyqkeWF2Bn6TivFHJpMHNyekpPxhV8XMaVuZgKOSYH52xe6FFMplVU7U1Anu25P1M4rPwj0jVXqZl7hWZafbWfmf2UGB6t6YN+IOphyFBhFEn1Pf+v1xtUbMV0KMyNZatU+g7e+OemCjTqCpUdfEf5VB+UN39Yue2KH8bfFpqnwqZimNz/F/j+eK303MM9ZBJJLDc+v+/fBcE9h67Pa+s1adRSFIN/5/wCMUXqmXYEhSY5xafh7ppSQxLTHM/b7/jHXxVkgtPyriCV7KXi6Kl0LJkurxqVHAY/z/GPTqvS18NrRbFB+FsoWUm8B2bSBvCgT9IOPUsooagG3lAfxgVk2vYMnVHkddAKpGkkQ8wNgbavpMzhjl6ZpoSwHnIAMj5QAZnZQbGOZxBRTVmiLciTwZ3/3vhk6FgVYpq3hTeAbarCO23bC4ZIfPEXZio9aVdVZAPIafzMB3jgb4n6bkRTKN4IWSSFafTzQdtvzhhR6TRCGoXVGiSxjYybm0Y3VpGAkzBP6piINu1ucI2kqTHtvtEVPJmlT/Zw7FFBsAfKDJ35iOO+FdXIBWbwwrVADPmjT28u9547zg96/hNKloI52Mb/jv3wz6Z1CitUM6AyNBbSWaY8qkATtz6YGclvsVwUtMS5nISgqFiwSAUQG5HBMTc+wx3XFNTNFi7sJ4CpbcQPQ299sMOqM9RmpmqPDpMdSiRAN1DTby8jvildV6qgfTSkooudpIG4j/YxbhTl6mT5XGCwSLJlciHOmnBOks7tuItJteZNuccZKg2k3pmmSQQCGMRxax7jCXo/xG4BWdFJyC3uCBY8SI9P6uMnUZg5hWNQyGVWCLvyQJ2iBckcDCcueVMtxKKjaHFPo8gHVE8LTWB7W/OMwpDZj+KmOIKHi3BGMwfsfIv32cdUX92aYnyamH2I1bf8Aj/M84Ky3VmTVRsAWYyRYjygaZ2P+9scdXUlJ3OhpaQY8rQLd5jCj9hd2Ybmb+aIM2MnYTN/74X+ztew+oVW0GVlb89uw77X9RgKlmRSzVcqJUFEOm/yrNrkXLfjE9OkClMggnWAyr+kWBk/+xuYvPoDgTpGTq1ldwBFaoWJMRdiAO5tB2xPkSUGyXL1TIfiHrOuodDtBQKwYW3NjO3eQe+F2UpRUZRHl+Y8G2++3HbF7yHRPAovUPhlgNQcqGnYqo1WvMA95xWf2ZmbzKWZ5Laby15uBJ/nM4HFJOJ3FySlFIJ6VRc+RSFUHUzEmy2MwR6xxgr/5FlJWjGkAAGBMmxeTySe2B83V0UzTE6rkkwNRvYzuon74Cy9YrRKgHW062NrDjbY/T3wslluX+Fftpv1GU2ZSaZY6V552mACOxmbzOJMu5K01bzaZL22niN5nG6OXbSSNLqNxAmQYIPfbbBipTqU1dgPFX1MQNhE2t35w7Y8YjDI/ELJSSlTp6WM+djAJvLQeZ/rhbVzALk1Yc3g1LA3gCBePQ98B1wGbQjSf/Vl095Pf2MYOpZHVTJdFbRAmRtvM97jnHOTqgqKTMyetmNV9EMQsx5bAgWFgDa3eMC9QpGqZRYRB5n4kAzcgc2i+JWqU1TQ4cl5ACS8NNj3nbnCnKV6q1GsKg5RwYBFxYiD3tOFV9jUgtbIrLpEHSTuR9fY8Y9J+Gqfj5REU91JHEH+0YoVXMkqFUQoAg95mAdjqF/tj0H4BywSi5DGGYGDHlOkahYeo+2NXC1lTMfItNph3U0ShlylOFVVgf89yTM9yceMfGHxLJakhsLMe520/7zj0/wCMepD5Zt9/9gDHgHVFgm8+Y373N8bNSeJFXFZAmdqycFfCik5lIGogyBEz9P8AdsK3fFo+AciC71GJGgWIE+bcDDzqEHYsbnNUel9CzLVK0t6gAW4kyPSIxN8a1tNKOTYD64l+EazMFR1UsoZi45liN+L8dhgLrtRWznmMLSAN5jUdvtv9MYYyqDZqlD10R9Ly60qSBiq8MZjckyT7kemLp8N1teUBMW1C3oTH4jFFzOc1ap+XcGwX2H8j6jFv+Ccxro1RpICvGxAjQm07jifQ4TgvJtjc1Yqih9Moj9pOp0RZeS+2kGI9T2GGYrBS9QIzs6+QQDIJt7CIuYwmzT+FLaS3nYREm7k/ywwNVz5jrQ6fMGbUDtEXgAdgL+mJ8lp9leNJq/Ya5TLqS7ZhV85HhrBDCJkk7CSf5YBzmWNMBQNUT+r9O4n27bYioZyHKeKGYDsIA9xYYytnwEJU2QG4MkgQDH/2n84VRd7C5IDqpUZiopGWCMDYiNgTAttv6YjzOWY5jw9UMFkveIBswIFjNtx98dZHqVZGYKReQzNcqu4gyADJiDYXOEvV+rOzP4ZWmoYliDyb25J/22LcfFJv1dE+TljH+PYR1TOoIpK7EHzVTudRv5ja8xb74rOad6oJH/bUhNfYmYngz3P3xi5uRoWQrHzGJPf74d5JatWh+zUaKNT1SzNIYkneJGkRHfvONM39uqIccc23IZ/B3SqIPh1D4qwWBUwuryETF+8dzh54a6naSaeyC1gLj13PvgHJ5NMqukE6ioDhiTIFoHIibEW2x0c9pmSAuy6BPIEX7XuDN8Y87k5GpwqOKB2yTEzp37wPxxjMH/sx5DE8meeecZjvuMXAG6vnFNIrSgaqZgARaFJiRtAO0wYne/SoFUqkGpHmkm9rzYX/ABhXnKH7pdN/D8kk/p0PF/ZIMcgdjDrqTFxNIqrMTEKwkExf3sRN8CWtHM4pP4aV2YAhKbHULydPJvckj7YmyOTrLQRF8pVAGGqLW2HY8mZsRhbmcmwp6Kvz1alOmSZkrZ3JUxEDvwR3OHecqKwZZKwNLA+WUaZAtIMQPvifM6SS/JGTd2tgbAoAz6wCRAlgN51X8sWjviRc4jeYllIMWgTImD3G5tIjAjZOVpAMQoBJglgsHddUxYQY5HO2Oh+6lStiYGwBiRIjm/0tgRl7l5RUf4sko9YpQ3k1730z81rTtP8AvoLWLhj4ajzDy6lgLMDgwSOQb4LqVAsEStjYXtImwvNyPT6Yhp5gkhVc/NHmgeo3vMf1vhm99Ay8hFHJGkzjVrGjVJbTLcyAP4iO3OFuYqFSArArIFQGLFeRa4jeO2HbKGu0ceYm/a5n5bne2FuYy1NKgLbQdjEwIOrkn784H5DbfRlPLIGaEUkeVjF+flnm35OJKKsAhMqtUhWLyBEiGj07cjtiM5Qs5VAIYkwylZN4AvA+rDG6ObFQFApIkLYMYeQLHSZIJDEi3uMdVbF87LB4yIkKfDF12udPLHiZviv51iSvheZBZnZrEmdxPAJv63x1lmcUx4rLLVihsSpMEaHJmDax/wAR3VB0lBp1BiosbyRsUBmb8AXOA0VyrTITVYWaGAINz3sBxHlk97Y9W6NkfCy6LABiWG1zc/aY+mPP/hroQq5mmlQatLCoxubLcq0jkkCDeD649SrLbcjnG36aGnI8/knukUr4remoHmXUSw0nc2834Ix498ZdMCNKgQxkQPcn0/HOL58YZhWzYIsyCx9yf7YQ9TptmdWoARe5EXBEiN57b4bLHkyG244Hmv7MZHr/AFx6T0Wh+zZRdKamc6m8hIiIIkXmBYATJ9cK8v8ACNRiIW6xuPb274a1K1WqVQBCp3KCpfSeAZMA9pwfqJrkSj4K/TxfHcvJfvgakBl1mRJIVWEEKCbHned72xXesoPGzBaIDqSTMWkieD7HFt+C6f8A0y6hDKWE+kk2H1xTfimpVNSvQpqNL1l1M30XTMEQDDd7WBwkklxpHQblysSv1HU2mhEL+qBBk8C5gbfTHpfwAoGWdv1MxLb7gAWubRsPXFEy2WVagojU9TyyQh8oKlgJMcYvfwJAWrTtIefewBn1kcd8DjmslFHckfS2yvdY6d52AWQ1Q7mIkzIPBH+74Bq5FtT1GqWLXVZJ0iBEdiRci+Lh8ZdJLUmKWbSQD2IFsUbLUMwlMSIfyiQTGzRc/Nt/zvhOaDTTBx8ixolzOVUq7+KKSrcEgK7lZ2UnVe4vGwwtyTF/+2xC3NTxFHm7BWBE8b2Ec7YZZBKjaix0w5LMyKSYGy8qvrOzNtIxiZirTYAuIM6SiiCTeTq3FtpO52wmTXy/34L42C0kos5p1y9OkEJRl5e0GCPNaTNhb64Q/wD44W+d1VVBaBExPJLRq5535w0WUrEZlS4q6trAg6iQJgbiNO1t9sE0emUjVGlf3ahTpIkbTqspsLiwuVOwwz5XF9nR4ItWa6Nk6NGi1RQvhqfMWUktckQ48rG+yyPbBLdXFOX0nSTpFPTs0NuRMTFvLOwxNmWoFlpisjlSQFVgHJaXiAJVQAZjvGNZcBmJYKfFaFXYKJmSxuSd5+vbGeVvcjSmkqQL0cOVQ1SKSsbs4DOQxkgD9NxAJjYd8F5+hlgn7kmoyzqGkgnVOkCP/K/rG2JerVKaKPIWEiCxBJIG3oBv7ThF1HMF9LhtAWdIpBgWAJXVexEgrMdxgpXtC2730PsvlvKJWDfbbc7TxjMB0qeYKgio5kTPk5v/AAj+WN4TJ/A+C+RVQfVqcjT49iLRO022Mrz/ABEne7FcxDVAAqeHyWK3YiIgbsSIudmnAlLpxFM2Adh4g0gEkHSyzw0eZdotid+mUAoNRWZriFJJBIuVUEAAAyTc40ciTdeDLCq2ddV6kauYV9LMKdPxCqzclkRdjtcmPSLnG81nGdSCp/VEtJiAT3HJO32wLSohcwpUsyqokhtNgRHYes9/axWSywLsiFQQQdItEiwJiwOxWT9NsLKlSQIQdBK5gKGVEZVFmJkap3CsB7mfTnAvVautFZVtJZtv0wLnkgEX3vjg5wCNbEJqaCvlBKyAAAYHFtvbHKsCu50ggibzZrXtqJgdvtidUXvwLaecaQ5JOoWBhbxvAgk+p+uJ6VYtd2A03b1t5SZ2va88b4WZ6EaUELBJMEbySBYdrcwcBjNF6haB5jPruCCZJ2I78nvjRGFmXkey79MzavRclDq1SCWOmxBtMDg2jvjOn5w69bRqJvrsdJJkKYENHpzxvhTlc+dAQuQhiFkXk21X2k8ncDvOGWZZioLm5KtJadUD/IH1vxgPjTDGft4DVICOzEeHI0RA1ENG54m0je/vhP1jqjBytFQETQXYE3EAjUR9AfrffE3Xlpg0S7nQygg+axnzH5iJgb6TJI3jEfVw9WnRbL1GKIIXWoJFtJggASQbqQPxiceNXcn/AODJTycn/SDaa0nhWzDAOdTrEjuSGnaRHmH6friWlnqZfTTqI7NdwNM221CT7Wg9+MVqhl5AJ/7rPpcapOkWlV0gQpYxBO2wizWn4dNlUNqpyTqrw+k2EKD57f8Aj6zOOlx1oZNtW0Xn4Fqr4z6iDV0AnTyJXUT6k6bdyfrZep9SAMTBClj+APyRjzroXxBRytYsQSaoFyIkahftuCeCe2AvirPNmvOC1JLzLaSUJDXAuP0n2Axt4pqPGkYHBtnGa6ojVKmuVZ2Im0AL3HPzCffjlT1mrTap4UtoXzBl5IBHHe2/riGnl2UgXkdjYzsLkCSCdze/OBEQliHiBEyBKkm3PqDyb8bjO2sm0UxkMOmVMwl0qhvK2vXYDeFJN97TPMxjupUBdmUBXgDSDvEgi0bEHzRvIPrAuUUC7BgwKiDB77RI7wDO+B6GUXw48sTBJJ24VZJkzP8Ai5KtosnJno3wT1OmuSqBmQwTaYNxJERuJjuThFkesFapqh94bU6gmQSpaACC235IGEuVylSmGZdLoNlWzPMfy5InfscDvW/fatNRQ0KAVcgOR55beNO3PtElnJyjSOXHTtvY9zfXqrpSWnJZdQaozAki+ne9yTtsPxYvhDqdOlVBY662Y0KdIgKJY3k3gncfYY89bM6XFJl8RAdVlYxvI2Gg78fyw6p01pkVQSCr6jc7rHlbtIsCbXMwdljPCSbDg5JxPYc7SDLB2P8AW2PMuvdPqpUFKSqlvIZsIi17ybje54uBhn074+ov4asCpL6Wk7WOlmaYW8CCZ8vrhl8Q5+g6Gm7Ao66l80EOpEQeJvB7rzMY28ijyR7MkJPje0UPqee8SiTRdVc3YFY3kwJYCYIsAL2nG8g2YKiagPlvOkafmgrAFotYXEdsctQC0wigpALK5AABlgAwBs1tUm1wIwKMsQdROwsQbjTEAwSY8xuJ25jHn2aly6vwbzVVqYhP3wgN5wQFaT6cie532wTmeooFCU69KkwVSHAeSSR5AqiwMAXIImMDJRUli0yy20ErqFgNSmZINpECI5230/LICKbMtJgSdhAJgkxBA7am5IPrgpRRRfUOWifoGQpL4joNeY0rrqNKhS13FMkE3v5miZ7b5m2ao0tJqLp3mbH3neL3J0/aXqNAUVSHNRHBggxBBEgxtwZJ77Xwtr9TcNTNRI1khgQoO8iftzPH17+TsWUnL01QWvWGmNOqwF+D+o35Nh9scVc2xqgsASqESp0nSfr3uOMDtkyCz/MSbiDIOoCwkGxYXF5+mCstXommusgNMDzKCW5Iv9duPsctaEXHNSI0yLkTKieCTP182/f1xvEFaimo+Xk+n40YzC79hPuT9wvpOcetTZKiKWRQAeDIjvMwJvaYwxVqS0mNRSAE/RYXjsJHmjvHrjMZgvbNT1+/IImaVQ3hlmiSYABi25JEn1sJ7Wx1k+vKNVFqIqEhiai+UiCYs29wORxjMZjnFbsN9AtfON4bByCG8MBYNtWombkeoMki+3AVTNinqULpFgLjfYNsRyInbGYzBX8kgeG/kVZzMU2V0MxqlT7WAEiQCNP2AO04G/YNS/ubkQDNrx39YMdue5zGY1P0RtGZrN7CMqjU6q0aiXMEDVOnVOgzcTEsOxjbFmz+XFIOklhczJLEgkaTYACZ2/hHvjMZiUnaT/sqvS2l4NpXIRjKEqSdNRSUIBgmBMMGttt6YrfUuqqwL000eaVNxEDcKux8wg9idsZjMU4Y2DllS1+7JG6qadMQWLA6RLGBveNgTB2+84ZZLpNSrpJWS+lhdebhdtjN/c4zGYHI8ehIepu/A2yf7sMasSFEiN9UKskTYauI24mBAMvDeeoykkFYgwNRmCB72MbfXGYzGfJvQzilsloVlpZhXVVAMiNIJMGCZNh7DaD9Ys69PM1AGQKWsg1EyR5jaFUGCDvFgL43jMK15HhK7T6BXDIxQhlXYfLsNrA2IE8xPvbRqqF0oqliwvpi4knckD784zGYVbVsjO48tIGXrpqMBUB8isVCeUXBHmve8iLCDzg7KZlK50vSAUWDI0ahOziPaDwb8YzGY0OKj0UcnLbA6eVpUqgemxUMbm8gSRFjf5otERzibqFbSgValRjUGxChWFwTaIM959IxmMxOSt2xIzayRO2RTQKbKoM6bjfym8ibxBnvFhgXIdNr0jqYgqxCgSJBm552AK2/i2xmMxPN1+Rsai/wHrltUsHI2I3lv7WBF/sMcPQpgoysGFQFpKkTBBAgkgeaPo29sZjMFLRnSWF/vZLUqhalOo48iFQ+oAlwpJ3uQIta9vTEvVej5cR4WollsC3tq1EpuFm43n75jMc210Hj2tgMIj+RQQgnn5QCzCDEbM03m+0wBGqkt4y/pkoNoPm2AWLSBe0esYzGYPQinKlv9RzUdlXxWFMKwEkgud7xcablbi407HbGUOlHMozroXzhYaTJgnykL8srA1QfQYzGYN1DI1cc5NfkhynRHZAVR2Bm6OiiZIMBr2Mj3B4xmMxmM0/qJKTRV/Tw9j//2Q=="/>
          <p:cNvSpPr>
            <a:spLocks noChangeAspect="1" noChangeArrowheads="1"/>
          </p:cNvSpPr>
          <p:nvPr/>
        </p:nvSpPr>
        <p:spPr bwMode="auto">
          <a:xfrm>
            <a:off x="63500" y="-842963"/>
            <a:ext cx="2619375" cy="174307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p:cNvCxnSpPr/>
          <p:nvPr/>
        </p:nvCxnSpPr>
        <p:spPr>
          <a:xfrm flipH="1">
            <a:off x="2501874" y="4106605"/>
            <a:ext cx="5090851" cy="726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endCxn id="3126" idx="0"/>
          </p:cNvCxnSpPr>
          <p:nvPr/>
        </p:nvCxnSpPr>
        <p:spPr>
          <a:xfrm flipH="1">
            <a:off x="4699152" y="4106605"/>
            <a:ext cx="2885573" cy="2850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120" name="Picture 48" descr="http://3.bp.blogspot.com/-oDHkUkCMoAw/UGfv-tIcfmI/AAAAAAAAAwk/QqHlJuSnzh8/s1600/European+Wildcat+Best+Shot.JPG"/>
          <p:cNvPicPr>
            <a:picLocks noChangeAspect="1" noChangeArrowheads="1"/>
          </p:cNvPicPr>
          <p:nvPr/>
        </p:nvPicPr>
        <p:blipFill rotWithShape="1">
          <a:blip r:embed="rId8" cstate="screen">
            <a:extLst>
              <a:ext uri="{28A0092B-C50C-407E-A947-70E740481C1C}">
                <a14:useLocalDpi xmlns:a14="http://schemas.microsoft.com/office/drawing/2010/main" xmlns=""/>
              </a:ext>
            </a:extLst>
          </a:blip>
          <a:srcRect/>
          <a:stretch/>
        </p:blipFill>
        <p:spPr bwMode="auto">
          <a:xfrm>
            <a:off x="6934200" y="3657600"/>
            <a:ext cx="1002874" cy="890445"/>
          </a:xfrm>
          <a:prstGeom prst="rect">
            <a:avLst/>
          </a:prstGeom>
          <a:noFill/>
          <a:ln w="28575">
            <a:solidFill>
              <a:schemeClr val="tx1"/>
            </a:solidFill>
          </a:ln>
          <a:extLst>
            <a:ext uri="{909E8E84-426E-40dd-AFC4-6F175D3DCCD1}">
              <a14:hiddenFill xmlns:a14="http://schemas.microsoft.com/office/drawing/2010/main" xmlns="">
                <a:solidFill>
                  <a:srgbClr val="FFFFFF"/>
                </a:solidFill>
              </a14:hiddenFill>
            </a:ext>
          </a:extLst>
        </p:spPr>
      </p:pic>
      <p:pic>
        <p:nvPicPr>
          <p:cNvPr id="3094" name="Picture 22" descr="http://www.animalactorsinc.com/house_mouse_uc.jpg"/>
          <p:cNvPicPr>
            <a:picLocks noChangeAspect="1" noChangeArrowheads="1"/>
          </p:cNvPicPr>
          <p:nvPr/>
        </p:nvPicPr>
        <p:blipFill rotWithShape="1">
          <a:blip r:embed="rId9" cstate="screen">
            <a:extLst>
              <a:ext uri="{28A0092B-C50C-407E-A947-70E740481C1C}">
                <a14:useLocalDpi xmlns:a14="http://schemas.microsoft.com/office/drawing/2010/main" xmlns=""/>
              </a:ext>
            </a:extLst>
          </a:blip>
          <a:srcRect/>
          <a:stretch/>
        </p:blipFill>
        <p:spPr bwMode="auto">
          <a:xfrm>
            <a:off x="2405843" y="4833329"/>
            <a:ext cx="806194" cy="870647"/>
          </a:xfrm>
          <a:prstGeom prst="rect">
            <a:avLst/>
          </a:prstGeom>
          <a:noFill/>
          <a:ln w="28575">
            <a:solidFill>
              <a:schemeClr val="bg1">
                <a:lumMod val="50000"/>
              </a:schemeClr>
            </a:solidFill>
          </a:ln>
          <a:extLst>
            <a:ext uri="{909E8E84-426E-40dd-AFC4-6F175D3DCCD1}">
              <a14:hiddenFill xmlns:a14="http://schemas.microsoft.com/office/drawing/2010/main" xmlns="">
                <a:solidFill>
                  <a:srgbClr val="FFFFFF"/>
                </a:solidFill>
              </a14:hiddenFill>
            </a:ext>
          </a:extLst>
        </p:spPr>
      </p:pic>
      <p:cxnSp>
        <p:nvCxnSpPr>
          <p:cNvPr id="113" name="Straight Connector 112"/>
          <p:cNvCxnSpPr/>
          <p:nvPr/>
        </p:nvCxnSpPr>
        <p:spPr>
          <a:xfrm>
            <a:off x="4663462" y="4323374"/>
            <a:ext cx="1356338" cy="1062871"/>
          </a:xfrm>
          <a:prstGeom prst="line">
            <a:avLst/>
          </a:prstGeom>
          <a:noFill/>
          <a:ln w="28575">
            <a:solidFill>
              <a:schemeClr val="tx2">
                <a:lumMod val="60000"/>
                <a:lumOff val="40000"/>
              </a:schemeClr>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4022446" y="4323374"/>
            <a:ext cx="641016" cy="1890558"/>
          </a:xfrm>
          <a:prstGeom prst="line">
            <a:avLst/>
          </a:prstGeom>
          <a:noFill/>
          <a:ln w="28575">
            <a:solidFill>
              <a:schemeClr val="tx2">
                <a:lumMod val="60000"/>
                <a:lumOff val="40000"/>
              </a:schemeClr>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4663462" y="4323374"/>
            <a:ext cx="507024" cy="1890558"/>
          </a:xfrm>
          <a:prstGeom prst="line">
            <a:avLst/>
          </a:prstGeom>
          <a:noFill/>
          <a:ln w="28575">
            <a:solidFill>
              <a:schemeClr val="tx2">
                <a:lumMod val="60000"/>
                <a:lumOff val="40000"/>
              </a:schemeClr>
            </a:solidFill>
          </a:ln>
          <a:extLst>
            <a:ext uri="{909E8E84-426E-40dd-AFC4-6F175D3DCCD1}">
              <a14:hiddenFill xmlns:a14="http://schemas.microsoft.com/office/drawing/2010/main" xmlns="">
                <a:solidFill>
                  <a:srgbClr val="FFFFFF"/>
                </a:solidFill>
              </a14:hiddenFill>
            </a:ext>
          </a:extLst>
        </p:spPr>
        <p:style>
          <a:lnRef idx="1">
            <a:schemeClr val="accent1"/>
          </a:lnRef>
          <a:fillRef idx="0">
            <a:schemeClr val="accent1"/>
          </a:fillRef>
          <a:effectRef idx="0">
            <a:schemeClr val="accent1"/>
          </a:effectRef>
          <a:fontRef idx="minor">
            <a:schemeClr val="tx1"/>
          </a:fontRef>
        </p:style>
      </p:cxnSp>
      <p:pic>
        <p:nvPicPr>
          <p:cNvPr id="3080" name="Picture 8" descr="http://t2.gstatic.com/images?q=tbn:ANd9GcQx3Rj4Qcqx7i7l_vHx1wKOm9e7RE5jozVdX4EszWaGSb6ZdhJv"/>
          <p:cNvPicPr>
            <a:picLocks noChangeAspect="1" noChangeArrowheads="1"/>
          </p:cNvPicPr>
          <p:nvPr/>
        </p:nvPicPr>
        <p:blipFill>
          <a:blip r:embed="rId10" cstate="screen">
            <a:extLst>
              <a:ext uri="{28A0092B-C50C-407E-A947-70E740481C1C}">
                <a14:useLocalDpi xmlns:a14="http://schemas.microsoft.com/office/drawing/2010/main" xmlns=""/>
              </a:ext>
            </a:extLst>
          </a:blip>
          <a:srcRect/>
          <a:stretch>
            <a:fillRect/>
          </a:stretch>
        </p:blipFill>
        <p:spPr bwMode="auto">
          <a:xfrm rot="16200000">
            <a:off x="5505270" y="4804230"/>
            <a:ext cx="746760" cy="533400"/>
          </a:xfrm>
          <a:prstGeom prst="rect">
            <a:avLst/>
          </a:prstGeom>
          <a:noFill/>
          <a:extLst>
            <a:ext uri="{909E8E84-426E-40dd-AFC4-6F175D3DCCD1}">
              <a14:hiddenFill xmlns:a14="http://schemas.microsoft.com/office/drawing/2010/main" xmlns="">
                <a:solidFill>
                  <a:srgbClr val="FFFFFF"/>
                </a:solidFill>
              </a14:hiddenFill>
            </a:ext>
          </a:extLst>
        </p:spPr>
      </p:pic>
      <p:pic>
        <p:nvPicPr>
          <p:cNvPr id="3110" name="Picture 38" descr="http://3.bp.blogspot.com/_G3X7prJ0c9M/S-ggxxgVdKI/AAAAAAAADIU/O9bZYh8Gk7w/s1600/adirondackvielepond+013.jpg"/>
          <p:cNvPicPr>
            <a:picLocks noChangeAspect="1" noChangeArrowheads="1"/>
          </p:cNvPicPr>
          <p:nvPr/>
        </p:nvPicPr>
        <p:blipFill rotWithShape="1">
          <a:blip r:embed="rId11" cstate="screen">
            <a:extLst>
              <a:ext uri="{28A0092B-C50C-407E-A947-70E740481C1C}">
                <a14:useLocalDpi xmlns:a14="http://schemas.microsoft.com/office/drawing/2010/main" xmlns=""/>
              </a:ext>
            </a:extLst>
          </a:blip>
          <a:srcRect/>
          <a:stretch/>
        </p:blipFill>
        <p:spPr bwMode="auto">
          <a:xfrm>
            <a:off x="4707693" y="5989497"/>
            <a:ext cx="1789509" cy="706654"/>
          </a:xfrm>
          <a:prstGeom prst="rect">
            <a:avLst/>
          </a:prstGeom>
          <a:noFill/>
          <a:extLst>
            <a:ext uri="{909E8E84-426E-40dd-AFC4-6F175D3DCCD1}">
              <a14:hiddenFill xmlns:a14="http://schemas.microsoft.com/office/drawing/2010/main" xmlns="">
                <a:solidFill>
                  <a:srgbClr val="FFFFFF"/>
                </a:solidFill>
              </a14:hiddenFill>
            </a:ext>
          </a:extLst>
        </p:spPr>
      </p:pic>
      <p:pic>
        <p:nvPicPr>
          <p:cNvPr id="3112" name="Picture 40" descr="http://img.ehowcdn.com/article-new/ehow/images/a05/s0/f8/plant-grow-conifer-seeds-800x800.jpg"/>
          <p:cNvPicPr>
            <a:picLocks noChangeAspect="1" noChangeArrowheads="1"/>
          </p:cNvPicPr>
          <p:nvPr/>
        </p:nvPicPr>
        <p:blipFill>
          <a:blip r:embed="rId12" cstate="screen">
            <a:extLst>
              <a:ext uri="{28A0092B-C50C-407E-A947-70E740481C1C}">
                <a14:useLocalDpi xmlns:a14="http://schemas.microsoft.com/office/drawing/2010/main" xmlns=""/>
              </a:ext>
            </a:extLst>
          </a:blip>
          <a:srcRect/>
          <a:stretch>
            <a:fillRect/>
          </a:stretch>
        </p:blipFill>
        <p:spPr bwMode="auto">
          <a:xfrm>
            <a:off x="3299970" y="5731713"/>
            <a:ext cx="1444953" cy="964438"/>
          </a:xfrm>
          <a:prstGeom prst="rect">
            <a:avLst/>
          </a:prstGeom>
          <a:noFill/>
          <a:extLst>
            <a:ext uri="{909E8E84-426E-40dd-AFC4-6F175D3DCCD1}">
              <a14:hiddenFill xmlns:a14="http://schemas.microsoft.com/office/drawing/2010/main" xmlns="">
                <a:solidFill>
                  <a:srgbClr val="FFFFFF"/>
                </a:solidFill>
              </a14:hiddenFill>
            </a:ext>
          </a:extLst>
        </p:spPr>
      </p:pic>
      <p:sp>
        <p:nvSpPr>
          <p:cNvPr id="175" name="TextBox 174"/>
          <p:cNvSpPr txBox="1"/>
          <p:nvPr/>
        </p:nvSpPr>
        <p:spPr>
          <a:xfrm>
            <a:off x="154765" y="3886200"/>
            <a:ext cx="1445435" cy="1015663"/>
          </a:xfrm>
          <a:prstGeom prst="rect">
            <a:avLst/>
          </a:prstGeom>
          <a:noFill/>
        </p:spPr>
        <p:txBody>
          <a:bodyPr wrap="square" rtlCol="0">
            <a:spAutoFit/>
          </a:bodyPr>
          <a:lstStyle/>
          <a:p>
            <a:pPr algn="ctr"/>
            <a:r>
              <a:rPr lang="en-US" sz="1000" dirty="0" smtClean="0"/>
              <a:t>There are many small mammals and rodents such as mice and hedgehogs that roam the forest floor eating leaves and fruits.</a:t>
            </a:r>
            <a:endParaRPr lang="en-US" sz="1000" dirty="0"/>
          </a:p>
        </p:txBody>
      </p:sp>
      <p:sp>
        <p:nvSpPr>
          <p:cNvPr id="189" name="TextBox 188"/>
          <p:cNvSpPr txBox="1"/>
          <p:nvPr/>
        </p:nvSpPr>
        <p:spPr>
          <a:xfrm>
            <a:off x="6224615" y="4648200"/>
            <a:ext cx="1124523" cy="1323439"/>
          </a:xfrm>
          <a:prstGeom prst="rect">
            <a:avLst/>
          </a:prstGeom>
          <a:solidFill>
            <a:schemeClr val="bg1">
              <a:alpha val="80000"/>
            </a:schemeClr>
          </a:solidFill>
        </p:spPr>
        <p:txBody>
          <a:bodyPr wrap="square" rtlCol="0">
            <a:spAutoFit/>
          </a:bodyPr>
          <a:lstStyle/>
          <a:p>
            <a:pPr algn="ctr"/>
            <a:r>
              <a:rPr lang="en-US" sz="1000" dirty="0" smtClean="0"/>
              <a:t>There is an endless supply of insects and the </a:t>
            </a:r>
            <a:r>
              <a:rPr lang="en-US" sz="1000" dirty="0" err="1" smtClean="0"/>
              <a:t>Lumbricus</a:t>
            </a:r>
            <a:r>
              <a:rPr lang="en-US" sz="1000" dirty="0" smtClean="0"/>
              <a:t> </a:t>
            </a:r>
            <a:r>
              <a:rPr lang="en-US" sz="1000" dirty="0" err="1" smtClean="0"/>
              <a:t>badensis</a:t>
            </a:r>
            <a:r>
              <a:rPr lang="en-US" sz="1000" dirty="0" smtClean="0"/>
              <a:t> (giant earthworm) that is only found in the Black Forest.</a:t>
            </a:r>
            <a:endParaRPr lang="en-US" sz="1000" dirty="0"/>
          </a:p>
        </p:txBody>
      </p:sp>
      <p:pic>
        <p:nvPicPr>
          <p:cNvPr id="3132" name="Picture 60" descr="File:Acherontia atropos (caterpillar, complete, facing left).jpg">
            <a:hlinkClick r:id="rId13"/>
          </p:cNvPr>
          <p:cNvPicPr>
            <a:picLocks noChangeAspect="1" noChangeArrowheads="1"/>
          </p:cNvPicPr>
          <p:nvPr/>
        </p:nvPicPr>
        <p:blipFill rotWithShape="1">
          <a:blip r:embed="rId14" cstate="screen">
            <a:extLst>
              <a:ext uri="{28A0092B-C50C-407E-A947-70E740481C1C}">
                <a14:useLocalDpi xmlns:a14="http://schemas.microsoft.com/office/drawing/2010/main" xmlns=""/>
              </a:ext>
            </a:extLst>
          </a:blip>
          <a:srcRect/>
          <a:stretch/>
        </p:blipFill>
        <p:spPr bwMode="auto">
          <a:xfrm>
            <a:off x="5331604" y="5357217"/>
            <a:ext cx="514289" cy="157341"/>
          </a:xfrm>
          <a:prstGeom prst="rect">
            <a:avLst/>
          </a:prstGeom>
          <a:noFill/>
          <a:extLst>
            <a:ext uri="{909E8E84-426E-40dd-AFC4-6F175D3DCCD1}">
              <a14:hiddenFill xmlns:a14="http://schemas.microsoft.com/office/drawing/2010/main" xmlns="">
                <a:solidFill>
                  <a:srgbClr val="FFFFFF"/>
                </a:solidFill>
              </a14:hiddenFill>
            </a:ext>
          </a:extLst>
        </p:spPr>
      </p:pic>
      <p:sp>
        <p:nvSpPr>
          <p:cNvPr id="192" name="TextBox 191"/>
          <p:cNvSpPr txBox="1"/>
          <p:nvPr/>
        </p:nvSpPr>
        <p:spPr>
          <a:xfrm>
            <a:off x="7015579" y="969056"/>
            <a:ext cx="1435234" cy="553998"/>
          </a:xfrm>
          <a:prstGeom prst="rect">
            <a:avLst/>
          </a:prstGeom>
          <a:noFill/>
        </p:spPr>
        <p:txBody>
          <a:bodyPr wrap="square" rtlCol="0">
            <a:spAutoFit/>
          </a:bodyPr>
          <a:lstStyle/>
          <a:p>
            <a:pPr algn="ctr"/>
            <a:r>
              <a:rPr lang="en-US" sz="1000" dirty="0" smtClean="0"/>
              <a:t>Eurasia Wolf are small in population but do roam the forest.</a:t>
            </a:r>
            <a:endParaRPr lang="en-US" sz="1000" dirty="0"/>
          </a:p>
        </p:txBody>
      </p:sp>
      <p:cxnSp>
        <p:nvCxnSpPr>
          <p:cNvPr id="143" name="Straight Connector 142"/>
          <p:cNvCxnSpPr/>
          <p:nvPr/>
        </p:nvCxnSpPr>
        <p:spPr>
          <a:xfrm flipH="1">
            <a:off x="5966874" y="1905000"/>
            <a:ext cx="2186380" cy="88742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7733196" y="2043302"/>
            <a:ext cx="420204" cy="3619206"/>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3118" name="Picture 46" descr="http://farm8.staticflickr.com/7147/6443783539_8794cc936b_z.jpg"/>
          <p:cNvPicPr>
            <a:picLocks noChangeAspect="1" noChangeArrowheads="1"/>
          </p:cNvPicPr>
          <p:nvPr/>
        </p:nvPicPr>
        <p:blipFill rotWithShape="1">
          <a:blip r:embed="rId15" cstate="screen">
            <a:extLst>
              <a:ext uri="{28A0092B-C50C-407E-A947-70E740481C1C}">
                <a14:useLocalDpi xmlns:a14="http://schemas.microsoft.com/office/drawing/2010/main" xmlns=""/>
              </a:ext>
            </a:extLst>
          </a:blip>
          <a:srcRect/>
          <a:stretch/>
        </p:blipFill>
        <p:spPr bwMode="auto">
          <a:xfrm>
            <a:off x="7063693" y="1540753"/>
            <a:ext cx="1339006" cy="1017981"/>
          </a:xfrm>
          <a:prstGeom prst="rect">
            <a:avLst/>
          </a:prstGeom>
          <a:noFill/>
          <a:ln w="28575">
            <a:solidFill>
              <a:schemeClr val="accent2">
                <a:lumMod val="75000"/>
              </a:schemeClr>
            </a:solidFill>
          </a:ln>
          <a:extLst>
            <a:ext uri="{909E8E84-426E-40dd-AFC4-6F175D3DCCD1}">
              <a14:hiddenFill xmlns:a14="http://schemas.microsoft.com/office/drawing/2010/main" xmlns="">
                <a:solidFill>
                  <a:srgbClr val="FFFFFF"/>
                </a:solidFill>
              </a14:hiddenFill>
            </a:ext>
          </a:extLst>
        </p:spPr>
      </p:pic>
      <p:pic>
        <p:nvPicPr>
          <p:cNvPr id="3090" name="Picture 18" descr="http://farm8.staticflickr.com/7031/6443600221_bf83567b26_z.jpg"/>
          <p:cNvPicPr>
            <a:picLocks noChangeAspect="1" noChangeArrowheads="1"/>
          </p:cNvPicPr>
          <p:nvPr/>
        </p:nvPicPr>
        <p:blipFill rotWithShape="1">
          <a:blip r:embed="rId16" cstate="screen">
            <a:extLst>
              <a:ext uri="{28A0092B-C50C-407E-A947-70E740481C1C}">
                <a14:useLocalDpi xmlns:a14="http://schemas.microsoft.com/office/drawing/2010/main" xmlns=""/>
              </a:ext>
            </a:extLst>
          </a:blip>
          <a:srcRect/>
          <a:stretch/>
        </p:blipFill>
        <p:spPr bwMode="auto">
          <a:xfrm>
            <a:off x="5265588" y="2309574"/>
            <a:ext cx="1402571" cy="874691"/>
          </a:xfrm>
          <a:prstGeom prst="rect">
            <a:avLst/>
          </a:prstGeom>
          <a:ln w="28575">
            <a:solidFill>
              <a:schemeClr val="bg2">
                <a:lumMod val="50000"/>
              </a:schemeClr>
            </a:solidFill>
          </a:ln>
          <a:extLst>
            <a:ext uri="{909E8E84-426E-40dd-AFC4-6F175D3DCCD1}">
              <a14:hiddenFill xmlns:a14="http://schemas.microsoft.com/office/drawing/2010/main" xmlns="">
                <a:solidFill>
                  <a:srgbClr val="FFFFFF"/>
                </a:solidFill>
              </a14:hiddenFill>
            </a:ext>
          </a:extLst>
        </p:spPr>
      </p:pic>
      <p:pic>
        <p:nvPicPr>
          <p:cNvPr id="3078" name="Picture 6" descr="http://www.germany.info/contentblob/2960560/Galeriebild_gross/947130/Rothirsch_Schwarzwald.jpg"/>
          <p:cNvPicPr>
            <a:picLocks noChangeAspect="1" noChangeArrowheads="1"/>
          </p:cNvPicPr>
          <p:nvPr/>
        </p:nvPicPr>
        <p:blipFill rotWithShape="1">
          <a:blip r:embed="rId17" cstate="screen">
            <a:extLst>
              <a:ext uri="{28A0092B-C50C-407E-A947-70E740481C1C}">
                <a14:useLocalDpi xmlns:a14="http://schemas.microsoft.com/office/drawing/2010/main" xmlns=""/>
              </a:ext>
            </a:extLst>
          </a:blip>
          <a:srcRect/>
          <a:stretch/>
        </p:blipFill>
        <p:spPr bwMode="auto">
          <a:xfrm>
            <a:off x="7563697" y="5448977"/>
            <a:ext cx="1422299" cy="1332823"/>
          </a:xfrm>
          <a:prstGeom prst="rect">
            <a:avLst/>
          </a:prstGeom>
          <a:noFill/>
          <a:ln w="28575">
            <a:solidFill>
              <a:schemeClr val="accent4"/>
            </a:solidFill>
          </a:ln>
          <a:extLst>
            <a:ext uri="{909E8E84-426E-40dd-AFC4-6F175D3DCCD1}">
              <a14:hiddenFill xmlns:a14="http://schemas.microsoft.com/office/drawing/2010/main" xmlns="">
                <a:solidFill>
                  <a:srgbClr val="FFFFFF"/>
                </a:solidFill>
              </a14:hiddenFill>
            </a:ext>
          </a:extLst>
        </p:spPr>
      </p:pic>
      <p:sp>
        <p:nvSpPr>
          <p:cNvPr id="139" name="TextBox 138"/>
          <p:cNvSpPr txBox="1"/>
          <p:nvPr/>
        </p:nvSpPr>
        <p:spPr>
          <a:xfrm>
            <a:off x="6873935" y="2864993"/>
            <a:ext cx="1718522" cy="707886"/>
          </a:xfrm>
          <a:prstGeom prst="rect">
            <a:avLst/>
          </a:prstGeom>
          <a:solidFill>
            <a:schemeClr val="bg1">
              <a:alpha val="80000"/>
            </a:schemeClr>
          </a:solidFill>
        </p:spPr>
        <p:txBody>
          <a:bodyPr wrap="square" rtlCol="0">
            <a:spAutoFit/>
          </a:bodyPr>
          <a:lstStyle>
            <a:defPPr>
              <a:defRPr lang="en-US"/>
            </a:defPPr>
            <a:lvl1pPr algn="ctr">
              <a:defRPr sz="1000"/>
            </a:lvl1pPr>
          </a:lstStyle>
          <a:p>
            <a:r>
              <a:rPr lang="en-US" dirty="0"/>
              <a:t>The European Wild Cat and the recent reintroduction of the Eurasian Lynx roam the forest.</a:t>
            </a:r>
          </a:p>
        </p:txBody>
      </p:sp>
      <p:sp>
        <p:nvSpPr>
          <p:cNvPr id="100" name="TextBox 99"/>
          <p:cNvSpPr txBox="1"/>
          <p:nvPr/>
        </p:nvSpPr>
        <p:spPr>
          <a:xfrm>
            <a:off x="7371945" y="4705290"/>
            <a:ext cx="1772055" cy="707886"/>
          </a:xfrm>
          <a:prstGeom prst="rect">
            <a:avLst/>
          </a:prstGeom>
          <a:solidFill>
            <a:schemeClr val="bg1">
              <a:alpha val="80000"/>
            </a:schemeClr>
          </a:solidFill>
        </p:spPr>
        <p:txBody>
          <a:bodyPr wrap="square" rtlCol="0">
            <a:spAutoFit/>
          </a:bodyPr>
          <a:lstStyle>
            <a:defPPr>
              <a:defRPr lang="en-US"/>
            </a:defPPr>
            <a:lvl1pPr algn="ctr">
              <a:defRPr sz="1000"/>
            </a:lvl1pPr>
          </a:lstStyle>
          <a:p>
            <a:r>
              <a:rPr lang="en-US" dirty="0"/>
              <a:t>There is a large population of Red Tail </a:t>
            </a:r>
            <a:r>
              <a:rPr lang="en-US" dirty="0" smtClean="0"/>
              <a:t>Deer that primarily roam and graze the open land in the low lands</a:t>
            </a:r>
            <a:endParaRPr lang="en-US" dirty="0"/>
          </a:p>
        </p:txBody>
      </p:sp>
      <p:pic>
        <p:nvPicPr>
          <p:cNvPr id="3134" name="Picture 62" descr="File:Blattwespe Macrophya d. duodecimpunctata OhWeh-001.jpg">
            <a:hlinkClick r:id="rId18"/>
          </p:cNvPr>
          <p:cNvPicPr>
            <a:picLocks noChangeAspect="1" noChangeArrowheads="1"/>
          </p:cNvPicPr>
          <p:nvPr/>
        </p:nvPicPr>
        <p:blipFill rotWithShape="1">
          <a:blip r:embed="rId19" cstate="screen">
            <a:extLst>
              <a:ext uri="{28A0092B-C50C-407E-A947-70E740481C1C}">
                <a14:useLocalDpi xmlns:a14="http://schemas.microsoft.com/office/drawing/2010/main" xmlns=""/>
              </a:ext>
            </a:extLst>
          </a:blip>
          <a:srcRect/>
          <a:stretch/>
        </p:blipFill>
        <p:spPr bwMode="auto">
          <a:xfrm>
            <a:off x="5212672" y="4905590"/>
            <a:ext cx="407064" cy="445877"/>
          </a:xfrm>
          <a:prstGeom prst="rect">
            <a:avLst/>
          </a:prstGeom>
          <a:noFill/>
          <a:extLst>
            <a:ext uri="{909E8E84-426E-40dd-AFC4-6F175D3DCCD1}">
              <a14:hiddenFill xmlns:a14="http://schemas.microsoft.com/office/drawing/2010/main" xmlns="">
                <a:solidFill>
                  <a:srgbClr val="FFFFFF"/>
                </a:solidFill>
              </a14:hiddenFill>
            </a:ext>
          </a:extLst>
        </p:spPr>
      </p:pic>
      <p:sp>
        <p:nvSpPr>
          <p:cNvPr id="188" name="TextBox 187"/>
          <p:cNvSpPr txBox="1"/>
          <p:nvPr/>
        </p:nvSpPr>
        <p:spPr>
          <a:xfrm>
            <a:off x="2454060" y="3286125"/>
            <a:ext cx="1860765" cy="707886"/>
          </a:xfrm>
          <a:prstGeom prst="rect">
            <a:avLst/>
          </a:prstGeom>
          <a:solidFill>
            <a:schemeClr val="bg1">
              <a:alpha val="80000"/>
            </a:schemeClr>
          </a:solidFill>
        </p:spPr>
        <p:txBody>
          <a:bodyPr wrap="square" rtlCol="0">
            <a:spAutoFit/>
          </a:bodyPr>
          <a:lstStyle/>
          <a:p>
            <a:pPr algn="ctr"/>
            <a:r>
              <a:rPr lang="en-US" sz="1000" dirty="0" smtClean="0"/>
              <a:t>There are numerous birds that live in and around the forests such as rails, crakes, coots, and gallinules.</a:t>
            </a:r>
            <a:endParaRPr lang="en-US" sz="1000" dirty="0"/>
          </a:p>
        </p:txBody>
      </p:sp>
      <p:pic>
        <p:nvPicPr>
          <p:cNvPr id="3130" name="Picture 58" descr="http://static.guim.co.uk/Guardian/environment/gallery/2007/dec/21/wildlife/GD5684961@Crested-Lark-(Galerid-9971.jpg"/>
          <p:cNvPicPr>
            <a:picLocks noChangeAspect="1" noChangeArrowheads="1"/>
          </p:cNvPicPr>
          <p:nvPr/>
        </p:nvPicPr>
        <p:blipFill rotWithShape="1">
          <a:blip r:embed="rId20" cstate="screen">
            <a:extLst>
              <a:ext uri="{28A0092B-C50C-407E-A947-70E740481C1C}">
                <a14:useLocalDpi xmlns:a14="http://schemas.microsoft.com/office/drawing/2010/main" xmlns=""/>
              </a:ext>
            </a:extLst>
          </a:blip>
          <a:srcRect/>
          <a:stretch/>
        </p:blipFill>
        <p:spPr bwMode="auto">
          <a:xfrm>
            <a:off x="4663462" y="3726514"/>
            <a:ext cx="785582" cy="760182"/>
          </a:xfrm>
          <a:prstGeom prst="rect">
            <a:avLst/>
          </a:prstGeom>
          <a:noFill/>
          <a:ln w="28575">
            <a:solidFill>
              <a:schemeClr val="tx2">
                <a:lumMod val="60000"/>
                <a:lumOff val="40000"/>
              </a:schemeClr>
            </a:solidFill>
          </a:ln>
          <a:extLst>
            <a:ext uri="{909E8E84-426E-40dd-AFC4-6F175D3DCCD1}">
              <a14:hiddenFill xmlns:a14="http://schemas.microsoft.com/office/drawing/2010/main" xmlns="">
                <a:solidFill>
                  <a:srgbClr val="FFFFFF"/>
                </a:solidFill>
              </a14:hiddenFill>
            </a:ext>
          </a:extLst>
        </p:spPr>
      </p:pic>
      <p:pic>
        <p:nvPicPr>
          <p:cNvPr id="3126" name="Picture 54" descr="http://farm4.static.flickr.com/3232/2607359389_8517a4b295.jpg"/>
          <p:cNvPicPr>
            <a:picLocks noChangeAspect="1" noChangeArrowheads="1"/>
          </p:cNvPicPr>
          <p:nvPr/>
        </p:nvPicPr>
        <p:blipFill rotWithShape="1">
          <a:blip r:embed="rId21" cstate="screen">
            <a:extLst>
              <a:ext uri="{28A0092B-C50C-407E-A947-70E740481C1C}">
                <a14:useLocalDpi xmlns:a14="http://schemas.microsoft.com/office/drawing/2010/main" xmlns=""/>
              </a:ext>
            </a:extLst>
          </a:blip>
          <a:srcRect/>
          <a:stretch/>
        </p:blipFill>
        <p:spPr bwMode="auto">
          <a:xfrm>
            <a:off x="4286922" y="4391649"/>
            <a:ext cx="824459" cy="794003"/>
          </a:xfrm>
          <a:prstGeom prst="rect">
            <a:avLst/>
          </a:prstGeom>
          <a:noFill/>
          <a:ln w="28575">
            <a:solidFill>
              <a:schemeClr val="tx2">
                <a:lumMod val="60000"/>
                <a:lumOff val="40000"/>
              </a:schemeClr>
            </a:solidFill>
          </a:ln>
          <a:extLst>
            <a:ext uri="{909E8E84-426E-40dd-AFC4-6F175D3DCCD1}">
              <a14:hiddenFill xmlns:a14="http://schemas.microsoft.com/office/drawing/2010/main" xmlns="">
                <a:solidFill>
                  <a:srgbClr val="FFFFFF"/>
                </a:solidFill>
              </a14:hiddenFill>
            </a:ext>
          </a:extLst>
        </p:spPr>
      </p:pic>
      <p:pic>
        <p:nvPicPr>
          <p:cNvPr id="3124" name="Picture 52" descr="http://images.sciencedaily.com/2008/07/080729234302-large.jpg"/>
          <p:cNvPicPr>
            <a:picLocks noChangeAspect="1" noChangeArrowheads="1"/>
          </p:cNvPicPr>
          <p:nvPr/>
        </p:nvPicPr>
        <p:blipFill rotWithShape="1">
          <a:blip r:embed="rId22" cstate="screen">
            <a:extLst>
              <a:ext uri="{28A0092B-C50C-407E-A947-70E740481C1C}">
                <a14:useLocalDpi xmlns:a14="http://schemas.microsoft.com/office/drawing/2010/main" xmlns=""/>
              </a:ext>
            </a:extLst>
          </a:blip>
          <a:srcRect/>
          <a:stretch/>
        </p:blipFill>
        <p:spPr bwMode="auto">
          <a:xfrm>
            <a:off x="3697693" y="3805948"/>
            <a:ext cx="926509" cy="892763"/>
          </a:xfrm>
          <a:prstGeom prst="rect">
            <a:avLst/>
          </a:prstGeom>
          <a:noFill/>
          <a:ln w="28575">
            <a:solidFill>
              <a:schemeClr val="tx2">
                <a:lumMod val="60000"/>
                <a:lumOff val="40000"/>
              </a:schemeClr>
            </a:solidFill>
          </a:ln>
          <a:extLst>
            <a:ext uri="{909E8E84-426E-40dd-AFC4-6F175D3DCCD1}">
              <a14:hiddenFill xmlns:a14="http://schemas.microsoft.com/office/drawing/2010/main" xmlns="">
                <a:solidFill>
                  <a:srgbClr val="FFFFFF"/>
                </a:solidFill>
              </a14:hiddenFill>
            </a:ext>
          </a:extLst>
        </p:spPr>
      </p:pic>
      <p:pic>
        <p:nvPicPr>
          <p:cNvPr id="3122" name="Picture 50" descr="http://3.bp.blogspot.com/_aFKO4ippru0/ScNB5If1xQI/AAAAAAAAALs/zcW6O_6PtUM/s400/Eurasian+Lynx+(Lynx+lynx).jpg"/>
          <p:cNvPicPr>
            <a:picLocks noChangeAspect="1" noChangeArrowheads="1"/>
          </p:cNvPicPr>
          <p:nvPr/>
        </p:nvPicPr>
        <p:blipFill rotWithShape="1">
          <a:blip r:embed="rId23" cstate="screen">
            <a:extLst>
              <a:ext uri="{28A0092B-C50C-407E-A947-70E740481C1C}">
                <a14:useLocalDpi xmlns:a14="http://schemas.microsoft.com/office/drawing/2010/main" xmlns=""/>
              </a:ext>
            </a:extLst>
          </a:blip>
          <a:srcRect/>
          <a:stretch/>
        </p:blipFill>
        <p:spPr bwMode="auto">
          <a:xfrm>
            <a:off x="7961756" y="3409366"/>
            <a:ext cx="909115" cy="1041776"/>
          </a:xfrm>
          <a:prstGeom prst="rect">
            <a:avLst/>
          </a:prstGeom>
          <a:noFill/>
          <a:ln w="28575">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44238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Pre-historical Forest Uses</a:t>
            </a:r>
            <a:endParaRPr lang="en-US" dirty="0"/>
          </a:p>
        </p:txBody>
      </p:sp>
      <p:sp>
        <p:nvSpPr>
          <p:cNvPr id="3" name="Content Placeholder 2"/>
          <p:cNvSpPr>
            <a:spLocks noGrp="1"/>
          </p:cNvSpPr>
          <p:nvPr>
            <p:ph idx="1"/>
          </p:nvPr>
        </p:nvSpPr>
        <p:spPr>
          <a:xfrm>
            <a:off x="1" y="1403124"/>
            <a:ext cx="4876799" cy="3647520"/>
          </a:xfrm>
        </p:spPr>
        <p:txBody>
          <a:bodyPr>
            <a:noAutofit/>
          </a:bodyPr>
          <a:lstStyle/>
          <a:p>
            <a:r>
              <a:rPr lang="en-US" sz="1800" dirty="0" smtClean="0"/>
              <a:t>The appeal of the forest in ancient times was how easily it was to defend; it was impenetrable to invaders. It was depressing and scary which warded out potential threats.</a:t>
            </a:r>
          </a:p>
          <a:p>
            <a:r>
              <a:rPr lang="en-US" sz="1800" dirty="0" smtClean="0"/>
              <a:t>The forest provided an unlimited amount of trees for building shelters and buildings as well as an abundant amount of fuel for warmth during the harsh winters.</a:t>
            </a:r>
          </a:p>
          <a:p>
            <a:r>
              <a:rPr lang="en-US" sz="1800" dirty="0" smtClean="0"/>
              <a:t>The forest has the largest concentration of thermal mineral springs anywhere in the world. The Romans used these springs for cleansing and relaxation, especially in the winter months.</a:t>
            </a:r>
          </a:p>
          <a:p>
            <a:endParaRPr lang="en-US" sz="1800" dirty="0"/>
          </a:p>
        </p:txBody>
      </p:sp>
      <p:pic>
        <p:nvPicPr>
          <p:cNvPr id="7" name="Picture 2"/>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l="1" t="5095" r="-486"/>
          <a:stretch/>
        </p:blipFill>
        <p:spPr bwMode="auto">
          <a:xfrm>
            <a:off x="4876801" y="1616322"/>
            <a:ext cx="3962400" cy="26508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descr="http://www.heynadine.com/wp-content/uploads/2012/01/Thermal-Springs.jpg"/>
          <p:cNvPicPr>
            <a:picLocks noChangeAspect="1" noChangeArrowheads="1"/>
          </p:cNvPicPr>
          <p:nvPr/>
        </p:nvPicPr>
        <p:blipFill rotWithShape="1">
          <a:blip r:embed="rId3" cstate="screen">
            <a:extLst>
              <a:ext uri="{28A0092B-C50C-407E-A947-70E740481C1C}">
                <a14:useLocalDpi xmlns:a14="http://schemas.microsoft.com/office/drawing/2010/main" xmlns=""/>
              </a:ext>
            </a:extLst>
          </a:blip>
          <a:srcRect/>
          <a:stretch/>
        </p:blipFill>
        <p:spPr bwMode="auto">
          <a:xfrm>
            <a:off x="3733800" y="4905828"/>
            <a:ext cx="3039790" cy="1767114"/>
          </a:xfrm>
          <a:prstGeom prst="rect">
            <a:avLst/>
          </a:prstGeom>
          <a:noFill/>
          <a:extLst>
            <a:ext uri="{909E8E84-426E-40dd-AFC4-6F175D3DCCD1}">
              <a14:hiddenFill xmlns:a14="http://schemas.microsoft.com/office/drawing/2010/main" xmlns="">
                <a:solidFill>
                  <a:srgbClr val="FFFFFF"/>
                </a:solidFill>
              </a14:hiddenFill>
            </a:ext>
          </a:extLst>
        </p:spPr>
      </p:pic>
      <p:pic>
        <p:nvPicPr>
          <p:cNvPr id="6154" name="Picture 10" descr="http://upload.wikimedia.org/wikipedia/commons/b/b9/Artenberg_Castle_Black_Forest_Baden_Germany.jpg"/>
          <p:cNvPicPr>
            <a:picLocks noChangeAspect="1" noChangeArrowheads="1"/>
          </p:cNvPicPr>
          <p:nvPr/>
        </p:nvPicPr>
        <p:blipFill rotWithShape="1">
          <a:blip r:embed="rId4" cstate="screen">
            <a:extLst>
              <a:ext uri="{28A0092B-C50C-407E-A947-70E740481C1C}">
                <a14:useLocalDpi xmlns:a14="http://schemas.microsoft.com/office/drawing/2010/main" xmlns=""/>
              </a:ext>
            </a:extLst>
          </a:blip>
          <a:srcRect/>
          <a:stretch/>
        </p:blipFill>
        <p:spPr bwMode="auto">
          <a:xfrm>
            <a:off x="397210" y="5322917"/>
            <a:ext cx="3641390" cy="1458883"/>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0" name="Group 9"/>
          <p:cNvGrpSpPr/>
          <p:nvPr/>
        </p:nvGrpSpPr>
        <p:grpSpPr>
          <a:xfrm>
            <a:off x="6629400" y="3810000"/>
            <a:ext cx="2336800" cy="2982349"/>
            <a:chOff x="6807200" y="3875651"/>
            <a:chExt cx="2336800" cy="2982349"/>
          </a:xfrm>
        </p:grpSpPr>
        <p:grpSp>
          <p:nvGrpSpPr>
            <p:cNvPr id="6" name="Group 5"/>
            <p:cNvGrpSpPr/>
            <p:nvPr/>
          </p:nvGrpSpPr>
          <p:grpSpPr>
            <a:xfrm>
              <a:off x="6807200" y="3875651"/>
              <a:ext cx="2336800" cy="2982349"/>
              <a:chOff x="3686629" y="3875651"/>
              <a:chExt cx="2336800" cy="2982349"/>
            </a:xfrm>
          </p:grpSpPr>
          <p:pic>
            <p:nvPicPr>
              <p:cNvPr id="8" name="Picture 2"/>
              <p:cNvPicPr>
                <a:picLocks noChangeAspect="1" noChangeArrowheads="1"/>
              </p:cNvPicPr>
              <p:nvPr/>
            </p:nvPicPr>
            <p:blipFill rotWithShape="1">
              <a:blip r:embed="rId5" cstate="screen">
                <a:extLst>
                  <a:ext uri="{28A0092B-C50C-407E-A947-70E740481C1C}">
                    <a14:useLocalDpi xmlns:a14="http://schemas.microsoft.com/office/drawing/2010/main" xmlns=""/>
                  </a:ext>
                </a:extLst>
              </a:blip>
              <a:srcRect/>
              <a:stretch/>
            </p:blipFill>
            <p:spPr bwMode="auto">
              <a:xfrm>
                <a:off x="3686629" y="3875651"/>
                <a:ext cx="2336800" cy="29823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Freeform 3"/>
              <p:cNvSpPr/>
              <p:nvPr/>
            </p:nvSpPr>
            <p:spPr>
              <a:xfrm>
                <a:off x="4690234" y="3934186"/>
                <a:ext cx="1065091" cy="971642"/>
              </a:xfrm>
              <a:custGeom>
                <a:avLst/>
                <a:gdLst>
                  <a:gd name="connsiteX0" fmla="*/ 564252 w 1376541"/>
                  <a:gd name="connsiteY0" fmla="*/ 116214 h 1187555"/>
                  <a:gd name="connsiteX1" fmla="*/ 27223 w 1376541"/>
                  <a:gd name="connsiteY1" fmla="*/ 479071 h 1187555"/>
                  <a:gd name="connsiteX2" fmla="*/ 143338 w 1376541"/>
                  <a:gd name="connsiteY2" fmla="*/ 769357 h 1187555"/>
                  <a:gd name="connsiteX3" fmla="*/ 694881 w 1376541"/>
                  <a:gd name="connsiteY3" fmla="*/ 479071 h 1187555"/>
                  <a:gd name="connsiteX4" fmla="*/ 869052 w 1376541"/>
                  <a:gd name="connsiteY4" fmla="*/ 464557 h 1187555"/>
                  <a:gd name="connsiteX5" fmla="*/ 970652 w 1376541"/>
                  <a:gd name="connsiteY5" fmla="*/ 711299 h 1187555"/>
                  <a:gd name="connsiteX6" fmla="*/ 970652 w 1376541"/>
                  <a:gd name="connsiteY6" fmla="*/ 1001585 h 1187555"/>
                  <a:gd name="connsiteX7" fmla="*/ 1304481 w 1376541"/>
                  <a:gd name="connsiteY7" fmla="*/ 1146728 h 1187555"/>
                  <a:gd name="connsiteX8" fmla="*/ 1348023 w 1376541"/>
                  <a:gd name="connsiteY8" fmla="*/ 246842 h 1187555"/>
                  <a:gd name="connsiteX9" fmla="*/ 956138 w 1376541"/>
                  <a:gd name="connsiteY9" fmla="*/ 14614 h 1187555"/>
                  <a:gd name="connsiteX10" fmla="*/ 564252 w 1376541"/>
                  <a:gd name="connsiteY10" fmla="*/ 43642 h 1187555"/>
                  <a:gd name="connsiteX0" fmla="*/ 564252 w 1376541"/>
                  <a:gd name="connsiteY0" fmla="*/ 104900 h 1176241"/>
                  <a:gd name="connsiteX1" fmla="*/ 27223 w 1376541"/>
                  <a:gd name="connsiteY1" fmla="*/ 467757 h 1176241"/>
                  <a:gd name="connsiteX2" fmla="*/ 143338 w 1376541"/>
                  <a:gd name="connsiteY2" fmla="*/ 758043 h 1176241"/>
                  <a:gd name="connsiteX3" fmla="*/ 694881 w 1376541"/>
                  <a:gd name="connsiteY3" fmla="*/ 467757 h 1176241"/>
                  <a:gd name="connsiteX4" fmla="*/ 869052 w 1376541"/>
                  <a:gd name="connsiteY4" fmla="*/ 453243 h 1176241"/>
                  <a:gd name="connsiteX5" fmla="*/ 970652 w 1376541"/>
                  <a:gd name="connsiteY5" fmla="*/ 699985 h 1176241"/>
                  <a:gd name="connsiteX6" fmla="*/ 970652 w 1376541"/>
                  <a:gd name="connsiteY6" fmla="*/ 990271 h 1176241"/>
                  <a:gd name="connsiteX7" fmla="*/ 1304481 w 1376541"/>
                  <a:gd name="connsiteY7" fmla="*/ 1135414 h 1176241"/>
                  <a:gd name="connsiteX8" fmla="*/ 1348023 w 1376541"/>
                  <a:gd name="connsiteY8" fmla="*/ 235528 h 1176241"/>
                  <a:gd name="connsiteX9" fmla="*/ 956138 w 1376541"/>
                  <a:gd name="connsiteY9" fmla="*/ 3300 h 1176241"/>
                  <a:gd name="connsiteX10" fmla="*/ 564252 w 1376541"/>
                  <a:gd name="connsiteY10" fmla="*/ 104899 h 1176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6541" h="1176241">
                    <a:moveTo>
                      <a:pt x="564252" y="104900"/>
                    </a:moveTo>
                    <a:cubicBezTo>
                      <a:pt x="330813" y="231900"/>
                      <a:pt x="97375" y="358900"/>
                      <a:pt x="27223" y="467757"/>
                    </a:cubicBezTo>
                    <a:cubicBezTo>
                      <a:pt x="-42929" y="576614"/>
                      <a:pt x="32062" y="758043"/>
                      <a:pt x="143338" y="758043"/>
                    </a:cubicBezTo>
                    <a:cubicBezTo>
                      <a:pt x="254614" y="758043"/>
                      <a:pt x="573929" y="518557"/>
                      <a:pt x="694881" y="467757"/>
                    </a:cubicBezTo>
                    <a:cubicBezTo>
                      <a:pt x="815833" y="416957"/>
                      <a:pt x="823090" y="414538"/>
                      <a:pt x="869052" y="453243"/>
                    </a:cubicBezTo>
                    <a:cubicBezTo>
                      <a:pt x="915014" y="491948"/>
                      <a:pt x="953719" y="610480"/>
                      <a:pt x="970652" y="699985"/>
                    </a:cubicBezTo>
                    <a:cubicBezTo>
                      <a:pt x="987585" y="789490"/>
                      <a:pt x="915014" y="917699"/>
                      <a:pt x="970652" y="990271"/>
                    </a:cubicBezTo>
                    <a:cubicBezTo>
                      <a:pt x="1026290" y="1062843"/>
                      <a:pt x="1241586" y="1261205"/>
                      <a:pt x="1304481" y="1135414"/>
                    </a:cubicBezTo>
                    <a:cubicBezTo>
                      <a:pt x="1367376" y="1009624"/>
                      <a:pt x="1406080" y="424214"/>
                      <a:pt x="1348023" y="235528"/>
                    </a:cubicBezTo>
                    <a:cubicBezTo>
                      <a:pt x="1289966" y="46842"/>
                      <a:pt x="1086766" y="25071"/>
                      <a:pt x="956138" y="3300"/>
                    </a:cubicBezTo>
                    <a:cubicBezTo>
                      <a:pt x="825510" y="-18471"/>
                      <a:pt x="694881" y="73451"/>
                      <a:pt x="564252" y="104899"/>
                    </a:cubicBezTo>
                  </a:path>
                </a:pathLst>
              </a:cu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1082404">
                <a:off x="4058887" y="5421277"/>
                <a:ext cx="328181" cy="1378263"/>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rot="1082404">
                <a:off x="4576519" y="6350795"/>
                <a:ext cx="231129" cy="483296"/>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8229600" y="6119336"/>
              <a:ext cx="908408" cy="738664"/>
            </a:xfrm>
            <a:prstGeom prst="rect">
              <a:avLst/>
            </a:prstGeom>
            <a:solidFill>
              <a:schemeClr val="tx1">
                <a:alpha val="50000"/>
              </a:schemeClr>
            </a:solidFill>
          </p:spPr>
          <p:txBody>
            <a:bodyPr wrap="square" rtlCol="0">
              <a:spAutoFit/>
            </a:bodyPr>
            <a:lstStyle/>
            <a:p>
              <a:pPr algn="r"/>
              <a:r>
                <a:rPr lang="en-US" sz="1400" b="1" i="1" dirty="0" smtClean="0">
                  <a:solidFill>
                    <a:schemeClr val="accent6">
                      <a:lumMod val="60000"/>
                      <a:lumOff val="40000"/>
                    </a:schemeClr>
                  </a:solidFill>
                </a:rPr>
                <a:t>Thermal Spring</a:t>
              </a:r>
            </a:p>
            <a:p>
              <a:pPr algn="r"/>
              <a:r>
                <a:rPr lang="en-US" sz="1400" b="1" i="1" dirty="0" smtClean="0">
                  <a:solidFill>
                    <a:schemeClr val="accent6">
                      <a:lumMod val="60000"/>
                      <a:lumOff val="40000"/>
                    </a:schemeClr>
                  </a:solidFill>
                </a:rPr>
                <a:t>Locations</a:t>
              </a:r>
              <a:endParaRPr lang="en-US" sz="1400" b="1" i="1" dirty="0">
                <a:solidFill>
                  <a:schemeClr val="accent6">
                    <a:lumMod val="60000"/>
                    <a:lumOff val="40000"/>
                  </a:schemeClr>
                </a:solidFill>
              </a:endParaRPr>
            </a:p>
          </p:txBody>
        </p:sp>
      </p:grpSp>
    </p:spTree>
    <p:extLst>
      <p:ext uri="{BB962C8B-B14F-4D97-AF65-F5344CB8AC3E}">
        <p14:creationId xmlns:p14="http://schemas.microsoft.com/office/powerpoint/2010/main" xmlns="" val="1932108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Historical Forest Uses</a:t>
            </a:r>
            <a:endParaRPr lang="en-US" dirty="0"/>
          </a:p>
        </p:txBody>
      </p:sp>
      <p:sp>
        <p:nvSpPr>
          <p:cNvPr id="3" name="Content Placeholder 2"/>
          <p:cNvSpPr>
            <a:spLocks noGrp="1"/>
          </p:cNvSpPr>
          <p:nvPr>
            <p:ph idx="1"/>
          </p:nvPr>
        </p:nvSpPr>
        <p:spPr>
          <a:xfrm>
            <a:off x="196850" y="1600200"/>
            <a:ext cx="4984750" cy="4525963"/>
          </a:xfrm>
        </p:spPr>
        <p:txBody>
          <a:bodyPr>
            <a:normAutofit/>
          </a:bodyPr>
          <a:lstStyle/>
          <a:p>
            <a:r>
              <a:rPr lang="en-US" sz="1800" dirty="0" smtClean="0"/>
              <a:t>A tremendous amount of logging and deforestation was conducted throughout the Black Forest between the late 1800 and the mid 1900’s without any re-forestation for building materials and fuel.</a:t>
            </a:r>
          </a:p>
          <a:p>
            <a:r>
              <a:rPr lang="en-US" sz="1800" dirty="0" smtClean="0"/>
              <a:t>The appeal for Black Forest trees was due to how straight and tall the trees grew with little to no branches due to the density of the forest.</a:t>
            </a:r>
          </a:p>
          <a:p>
            <a:r>
              <a:rPr lang="en-US" sz="1800" dirty="0" smtClean="0"/>
              <a:t>For many years the forest was also  mined for silver, iron, copper, and lead ore. At one time there were ten working mines throughout the forest.</a:t>
            </a:r>
            <a:endParaRPr lang="en-US" sz="1800" dirty="0"/>
          </a:p>
        </p:txBody>
      </p:sp>
      <p:pic>
        <p:nvPicPr>
          <p:cNvPr id="13318" name="Picture 6" descr="http://www.tobias-kretz.eu/resources/Teufelsmine.JPG"/>
          <p:cNvPicPr>
            <a:picLocks noChangeAspect="1" noChangeArrowheads="1"/>
          </p:cNvPicPr>
          <p:nvPr/>
        </p:nvPicPr>
        <p:blipFill rotWithShape="1">
          <a:blip r:embed="rId2" cstate="screen">
            <a:extLst>
              <a:ext uri="{28A0092B-C50C-407E-A947-70E740481C1C}">
                <a14:useLocalDpi xmlns:a14="http://schemas.microsoft.com/office/drawing/2010/main" xmlns=""/>
              </a:ext>
            </a:extLst>
          </a:blip>
          <a:srcRect/>
          <a:stretch/>
        </p:blipFill>
        <p:spPr bwMode="auto">
          <a:xfrm>
            <a:off x="6274953" y="4754881"/>
            <a:ext cx="2690446" cy="1693428"/>
          </a:xfrm>
          <a:prstGeom prst="rect">
            <a:avLst/>
          </a:prstGeom>
          <a:noFill/>
          <a:extLst>
            <a:ext uri="{909E8E84-426E-40dd-AFC4-6F175D3DCCD1}">
              <a14:hiddenFill xmlns:a14="http://schemas.microsoft.com/office/drawing/2010/main" xmlns="">
                <a:solidFill>
                  <a:srgbClr val="FFFFFF"/>
                </a:solidFill>
              </a14:hiddenFill>
            </a:ext>
          </a:extLst>
        </p:spPr>
      </p:pic>
      <p:pic>
        <p:nvPicPr>
          <p:cNvPr id="13332" name="Picture 20" descr="http://www.indianabeer.com/ostrander/Germany-SW/60-04-BlackHills02.jpg"/>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1905000" y="4949081"/>
            <a:ext cx="3657600" cy="1845057"/>
          </a:xfrm>
          <a:prstGeom prst="rect">
            <a:avLst/>
          </a:prstGeom>
          <a:noFill/>
          <a:extLst>
            <a:ext uri="{909E8E84-426E-40dd-AFC4-6F175D3DCCD1}">
              <a14:hiddenFill xmlns:a14="http://schemas.microsoft.com/office/drawing/2010/main" xmlns="">
                <a:solidFill>
                  <a:srgbClr val="FFFFFF"/>
                </a:solidFill>
              </a14:hiddenFill>
            </a:ext>
          </a:extLst>
        </p:spPr>
      </p:pic>
      <p:pic>
        <p:nvPicPr>
          <p:cNvPr id="13336" name="Picture 24" descr="http://i.ebayimg.com/00/s/NTMwWDgxNA==/$(KGrHqJ,!nwE8(R+nlC8BPPbu6B(2!~~60_35.JPG"/>
          <p:cNvPicPr>
            <a:picLocks noChangeAspect="1" noChangeArrowheads="1"/>
          </p:cNvPicPr>
          <p:nvPr/>
        </p:nvPicPr>
        <p:blipFill>
          <a:blip r:embed="rId4" cstate="print">
            <a:extLst>
              <a:ext uri="{28A0092B-C50C-407E-A947-70E740481C1C}">
                <a14:useLocalDpi xmlns:a14="http://schemas.microsoft.com/office/drawing/2010/main" xmlns=""/>
              </a:ext>
            </a:extLst>
          </a:blip>
          <a:srcRect/>
          <a:stretch>
            <a:fillRect/>
          </a:stretch>
        </p:blipFill>
        <p:spPr bwMode="auto">
          <a:xfrm>
            <a:off x="5181600" y="2971800"/>
            <a:ext cx="2743200" cy="1783081"/>
          </a:xfrm>
          <a:prstGeom prst="rect">
            <a:avLst/>
          </a:prstGeom>
          <a:noFill/>
          <a:extLst>
            <a:ext uri="{909E8E84-426E-40dd-AFC4-6F175D3DCCD1}">
              <a14:hiddenFill xmlns:a14="http://schemas.microsoft.com/office/drawing/2010/main" xmlns="">
                <a:solidFill>
                  <a:srgbClr val="FFFFFF"/>
                </a:solidFill>
              </a14:hiddenFill>
            </a:ext>
          </a:extLst>
        </p:spPr>
      </p:pic>
      <p:pic>
        <p:nvPicPr>
          <p:cNvPr id="13337" name="Picture 25"/>
          <p:cNvPicPr>
            <a:picLocks noChangeAspect="1" noChangeArrowheads="1"/>
          </p:cNvPicPr>
          <p:nvPr/>
        </p:nvPicPr>
        <p:blipFill rotWithShape="1">
          <a:blip r:embed="rId5" cstate="screen">
            <a:extLst>
              <a:ext uri="{28A0092B-C50C-407E-A947-70E740481C1C}">
                <a14:useLocalDpi xmlns:a14="http://schemas.microsoft.com/office/drawing/2010/main" xmlns=""/>
              </a:ext>
            </a:extLst>
          </a:blip>
          <a:srcRect/>
          <a:stretch/>
        </p:blipFill>
        <p:spPr bwMode="auto">
          <a:xfrm>
            <a:off x="5958914" y="1371600"/>
            <a:ext cx="3017371" cy="20177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1008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Commercial Aspects of the Forest</a:t>
            </a:r>
            <a:endParaRPr lang="en-US" dirty="0"/>
          </a:p>
        </p:txBody>
      </p:sp>
      <p:sp>
        <p:nvSpPr>
          <p:cNvPr id="3" name="Content Placeholder 2"/>
          <p:cNvSpPr>
            <a:spLocks noGrp="1"/>
          </p:cNvSpPr>
          <p:nvPr>
            <p:ph idx="1"/>
          </p:nvPr>
        </p:nvSpPr>
        <p:spPr>
          <a:xfrm>
            <a:off x="457200" y="1600200"/>
            <a:ext cx="4419600" cy="4525963"/>
          </a:xfrm>
        </p:spPr>
        <p:txBody>
          <a:bodyPr>
            <a:normAutofit/>
          </a:bodyPr>
          <a:lstStyle/>
          <a:p>
            <a:r>
              <a:rPr lang="en-US" sz="1800" dirty="0" smtClean="0"/>
              <a:t>The Black Forest is well known for their many, one of a kind, hand made wooden carvings and crafts. They are most known for their world famous for the Black Forest Cuckoo Clocks.</a:t>
            </a:r>
          </a:p>
          <a:p>
            <a:r>
              <a:rPr lang="en-US" sz="1800" dirty="0" smtClean="0"/>
              <a:t>Nearly all of their wooden crafts and clocks are carved from the locally found Linden (Lime) tree and are certified by the Black Forest Clock Association.</a:t>
            </a:r>
            <a:endParaRPr lang="en-US" sz="1800" dirty="0"/>
          </a:p>
        </p:txBody>
      </p:sp>
      <p:pic>
        <p:nvPicPr>
          <p:cNvPr id="1026" name="Picture 2" descr="http://www.pamcakedesigns.com/wp-content/uploads/2011/08/Cuckoo-Clock-to-Decorate-Your-Home-Black-Forest-Cuckoo-Clock.jpg"/>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xmlns=""/>
              </a:ext>
            </a:extLst>
          </a:blip>
          <a:srcRect/>
          <a:stretch>
            <a:fillRect/>
          </a:stretch>
        </p:blipFill>
        <p:spPr bwMode="auto">
          <a:xfrm>
            <a:off x="6829425" y="1096953"/>
            <a:ext cx="2085975" cy="3372817"/>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www.cuckoo-palace.com/images/VdS-Uhr-des-Jahres-2009-von-August-Schwer.jpg"/>
          <p:cNvPicPr>
            <a:picLocks noChangeAspect="1" noChangeArrowheads="1"/>
          </p:cNvPicPr>
          <p:nvPr/>
        </p:nvPicPr>
        <p:blipFill>
          <a:blip r:embed="rId3" cstate="print">
            <a:clrChange>
              <a:clrFrom>
                <a:srgbClr val="C8B79B"/>
              </a:clrFrom>
              <a:clrTo>
                <a:srgbClr val="C8B79B">
                  <a:alpha val="0"/>
                </a:srgbClr>
              </a:clrTo>
            </a:clrChange>
            <a:extLst>
              <a:ext uri="{28A0092B-C50C-407E-A947-70E740481C1C}">
                <a14:useLocalDpi xmlns:a14="http://schemas.microsoft.com/office/drawing/2010/main" xmlns=""/>
              </a:ext>
            </a:extLst>
          </a:blip>
          <a:srcRect/>
          <a:stretch>
            <a:fillRect/>
          </a:stretch>
        </p:blipFill>
        <p:spPr bwMode="auto">
          <a:xfrm>
            <a:off x="4648200" y="3581400"/>
            <a:ext cx="3993807" cy="3147755"/>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http://www.woodcarversguild.com/new_year_sale/2012/USA/Black_Forest_Carving.jpg"/>
          <p:cNvPicPr>
            <a:picLocks noChangeAspect="1" noChangeArrowheads="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xmlns=""/>
              </a:ext>
            </a:extLst>
          </a:blip>
          <a:srcRect/>
          <a:stretch/>
        </p:blipFill>
        <p:spPr bwMode="auto">
          <a:xfrm>
            <a:off x="4737664" y="2149353"/>
            <a:ext cx="1371600" cy="2337891"/>
          </a:xfrm>
          <a:prstGeom prst="rect">
            <a:avLst/>
          </a:prstGeom>
          <a:noFill/>
          <a:extLst>
            <a:ext uri="{909E8E84-426E-40dd-AFC4-6F175D3DCCD1}">
              <a14:hiddenFill xmlns:a14="http://schemas.microsoft.com/office/drawing/2010/main" xmlns="">
                <a:solidFill>
                  <a:srgbClr val="FFFFFF"/>
                </a:solidFill>
              </a14:hiddenFill>
            </a:ext>
          </a:extLst>
        </p:spPr>
      </p:pic>
      <p:pic>
        <p:nvPicPr>
          <p:cNvPr id="1036" name="Picture 12" descr="http://www.swandiamondrose.com/images/930.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a:ext>
            </a:extLst>
          </a:blip>
          <a:srcRect/>
          <a:stretch>
            <a:fillRect/>
          </a:stretch>
        </p:blipFill>
        <p:spPr bwMode="auto">
          <a:xfrm flipH="1">
            <a:off x="228600" y="4648200"/>
            <a:ext cx="2779517" cy="2001253"/>
          </a:xfrm>
          <a:prstGeom prst="rect">
            <a:avLst/>
          </a:prstGeom>
          <a:noFill/>
          <a:extLst>
            <a:ext uri="{909E8E84-426E-40dd-AFC4-6F175D3DCCD1}">
              <a14:hiddenFill xmlns:a14="http://schemas.microsoft.com/office/drawing/2010/main" xmlns="">
                <a:solidFill>
                  <a:srgbClr val="FFFFFF"/>
                </a:solidFill>
              </a14:hiddenFill>
            </a:ext>
          </a:extLst>
        </p:spPr>
      </p:pic>
      <p:pic>
        <p:nvPicPr>
          <p:cNvPr id="1038" name="Picture 14" descr="http://t3.gstatic.com/images?q=tbn:ANd9GcRsK8cbcfRJd77O6H5RGsGPCz6V11MqjV_Jr-2ZJU3vcPJ59JMhe9ehOGr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xmlns=""/>
              </a:ext>
            </a:extLst>
          </a:blip>
          <a:srcRect/>
          <a:stretch>
            <a:fillRect/>
          </a:stretch>
        </p:blipFill>
        <p:spPr bwMode="auto">
          <a:xfrm>
            <a:off x="3048000" y="4419600"/>
            <a:ext cx="1905000" cy="230605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810316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E36C09"/>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2762</TotalTime>
  <Words>2251</Words>
  <Application>Microsoft Office PowerPoint</Application>
  <PresentationFormat>On-screen Show (4:3)</PresentationFormat>
  <Paragraphs>114</Paragraphs>
  <Slides>18</Slides>
  <Notes>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Black Forest Topics of Discussion</vt:lpstr>
      <vt:lpstr>The Black Forest in Summary</vt:lpstr>
      <vt:lpstr>The Name</vt:lpstr>
      <vt:lpstr>Plants and Vegetation</vt:lpstr>
      <vt:lpstr>Food Web</vt:lpstr>
      <vt:lpstr>Pre-historical Forest Uses</vt:lpstr>
      <vt:lpstr>Historical Forest Uses</vt:lpstr>
      <vt:lpstr>Commercial Aspects of the Forest</vt:lpstr>
      <vt:lpstr>Non-Commercial Uses</vt:lpstr>
      <vt:lpstr>Disease and Pests of the Forest</vt:lpstr>
      <vt:lpstr>Natural Disaster Damage</vt:lpstr>
      <vt:lpstr>Watershed</vt:lpstr>
      <vt:lpstr>Government and the Forest</vt:lpstr>
      <vt:lpstr>Major Issue Effecting the Forest</vt:lpstr>
      <vt:lpstr>Recommendations </vt:lpstr>
      <vt:lpstr>References</vt:lpstr>
      <vt:lpstr>References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FOREST GERMANY</dc:title>
  <dc:creator>JET</dc:creator>
  <cp:lastModifiedBy>llaffitte</cp:lastModifiedBy>
  <cp:revision>143</cp:revision>
  <dcterms:created xsi:type="dcterms:W3CDTF">2012-11-09T18:07:20Z</dcterms:created>
  <dcterms:modified xsi:type="dcterms:W3CDTF">2013-01-10T19:46:35Z</dcterms:modified>
</cp:coreProperties>
</file>